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</p:sldMasterIdLst>
  <p:notesMasterIdLst>
    <p:notesMasterId r:id="rId58"/>
  </p:notesMasterIdLst>
  <p:handoutMasterIdLst>
    <p:handoutMasterId r:id="rId59"/>
  </p:handoutMasterIdLst>
  <p:sldIdLst>
    <p:sldId id="256" r:id="rId6"/>
    <p:sldId id="257" r:id="rId7"/>
    <p:sldId id="258" r:id="rId8"/>
    <p:sldId id="270" r:id="rId9"/>
    <p:sldId id="303" r:id="rId10"/>
    <p:sldId id="304" r:id="rId11"/>
    <p:sldId id="259" r:id="rId12"/>
    <p:sldId id="263" r:id="rId13"/>
    <p:sldId id="265" r:id="rId14"/>
    <p:sldId id="306" r:id="rId15"/>
    <p:sldId id="267" r:id="rId16"/>
    <p:sldId id="271" r:id="rId17"/>
    <p:sldId id="327" r:id="rId18"/>
    <p:sldId id="272" r:id="rId19"/>
    <p:sldId id="328" r:id="rId20"/>
    <p:sldId id="273" r:id="rId21"/>
    <p:sldId id="307" r:id="rId22"/>
    <p:sldId id="260" r:id="rId23"/>
    <p:sldId id="268" r:id="rId24"/>
    <p:sldId id="274" r:id="rId25"/>
    <p:sldId id="330" r:id="rId26"/>
    <p:sldId id="279" r:id="rId27"/>
    <p:sldId id="308" r:id="rId28"/>
    <p:sldId id="309" r:id="rId29"/>
    <p:sldId id="310" r:id="rId30"/>
    <p:sldId id="331" r:id="rId31"/>
    <p:sldId id="311" r:id="rId32"/>
    <p:sldId id="261" r:id="rId33"/>
    <p:sldId id="287" r:id="rId34"/>
    <p:sldId id="290" r:id="rId35"/>
    <p:sldId id="288" r:id="rId36"/>
    <p:sldId id="333" r:id="rId37"/>
    <p:sldId id="295" r:id="rId38"/>
    <p:sldId id="334" r:id="rId39"/>
    <p:sldId id="289" r:id="rId40"/>
    <p:sldId id="312" r:id="rId41"/>
    <p:sldId id="313" r:id="rId42"/>
    <p:sldId id="314" r:id="rId43"/>
    <p:sldId id="315" r:id="rId44"/>
    <p:sldId id="335" r:id="rId45"/>
    <p:sldId id="317" r:id="rId46"/>
    <p:sldId id="318" r:id="rId47"/>
    <p:sldId id="336" r:id="rId48"/>
    <p:sldId id="319" r:id="rId49"/>
    <p:sldId id="337" r:id="rId50"/>
    <p:sldId id="321" r:id="rId51"/>
    <p:sldId id="322" r:id="rId52"/>
    <p:sldId id="323" r:id="rId53"/>
    <p:sldId id="338" r:id="rId54"/>
    <p:sldId id="324" r:id="rId55"/>
    <p:sldId id="339" r:id="rId56"/>
    <p:sldId id="340" r:id="rId5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57A41"/>
    <a:srgbClr val="AE0000"/>
    <a:srgbClr val="00664B"/>
    <a:srgbClr val="AFAFAF"/>
    <a:srgbClr val="F7FF00"/>
    <a:srgbClr val="AF0000"/>
    <a:srgbClr val="00AF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7935" autoAdjust="0"/>
  </p:normalViewPr>
  <p:slideViewPr>
    <p:cSldViewPr>
      <p:cViewPr varScale="1">
        <p:scale>
          <a:sx n="68" d="100"/>
          <a:sy n="68" d="100"/>
        </p:scale>
        <p:origin x="-468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BC9DD9C-59EF-460B-A6C9-2A2674594300}" type="datetime1">
              <a:rPr lang="en-US"/>
              <a:pPr>
                <a:defRPr/>
              </a:pPr>
              <a:t>1/7/2013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78A2C95-31AC-4136-998C-D1929A759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E8F29A4-978A-4868-8B0E-2CFA7612B45C}" type="datetime1">
              <a:rPr lang="en-US"/>
              <a:pPr>
                <a:defRPr/>
              </a:pPr>
              <a:t>1/7/2013</a:t>
            </a:fld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800271C-3F97-4FC5-B9D9-AD2E869B8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EA0E9-7F71-4493-B991-065C20352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09295-E07C-4A21-8155-D73AAE5F2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2204C-7272-49F2-AED2-565DFEF52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FDF49-B1F8-4894-9185-7B8AA9D23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6E541-0B6B-4037-B379-491B4CE0C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60C82-F7C6-467A-A193-63BECFF8E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74F9E-C7F5-4BC1-B227-1264F4288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A0E7-82F1-4927-A1B9-426E5C1C7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62130-3943-4680-839F-0FD14D299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30E32-627E-47AF-8B8C-403DA2D1E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A3236-D538-45C4-8EBD-06B31CB63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0D1ED-FD64-4875-A08A-5CDB84851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7984C-6362-4060-AE51-8E2706A61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79D85-A1E6-4D7E-A9CC-E65AE4D3E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8A2C8-F222-4F8D-B1B6-0579D7CC8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546-817B-4E0E-A73F-5EEC541E7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2D764-E3D7-4595-8EC9-B25FF9CE9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631B1-0924-4981-B1BF-E77FAFCCB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3886F-1A2D-46AC-ACCB-2846130EE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534E-026F-415C-9315-2D2E9B30C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6BEA7-0094-4FC3-87A3-FC33EEE62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34883-793B-46B2-9E78-BA7AC59B3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E682-73A3-4ECD-B300-5401AD3BA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96F9D-498B-404B-9B3D-403D9B4EF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FA594-6CAE-4ECC-9FB8-846A04B14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2714C-62F9-435D-BC25-3642E5544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D27BE-E678-4D68-AD8B-DDD6337A9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B8B4AB2B-DE3A-49EB-B7F3-9F1E9A364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5798489-F640-4BFB-A3D7-40323855A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6F9D64F-845D-45B9-A5C0-A6B0A333F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12C107-66DA-44E6-9AB0-DE3A1AAFB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2E23472-A6E3-4F0B-BF57-48491A5DE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7ECA5DE-4067-42DB-890A-542126E0F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495B5-6034-4DBA-BBCC-040A7ECA2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7D4FB8-352A-4CDE-878C-08D8031DF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20F623-1B5F-4F38-9066-6E3CEC20D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3090C0-5CD2-4931-9D3D-016B43140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315410-28C8-4E94-AF6B-AC0E9941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A8A8E1-7B82-4377-B257-0F773DF10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81558936-B3E7-4FC2-AC6A-EA4439D59F70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Chapter 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2C5B7392-8358-4F3B-9B9A-D2346B2D6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F841D39-7D67-477F-8E8E-F34EDE43D4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5E4FE43-768C-4D5F-B802-B3D51279A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8FE36-92C6-4BC5-AAF5-C7CF953C3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88F6B9D-4CDB-4EC0-A3DA-EFF4BBA85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72E03-493E-422C-A046-F41B9AF12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6C464C1-A88A-4D62-94E6-B6D77197D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93679F7-25C5-4A1A-B500-30C54C1C2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29DB02-6583-42FA-A6A5-CD73F412A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ABBFB6-81F4-408B-9D71-9A0765DD0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E1F50FA-4101-4F7A-8FDD-AC162D8EB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A2FAC2-B51D-4B97-BB7F-AA12A0142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1CD95-1F81-4D75-83C0-8A5F8E97F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D5454-783E-4BEF-B154-54791588A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45534-0535-49EF-BA38-CDDEC0C93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35890-FEE5-420A-B525-F2A635C0E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3E33725-0568-4BBD-8EA1-3DA76A62B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FC51B34-20E8-464D-A541-00EF07F13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3224372-7146-4CDF-B03A-004B1D39E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C690277-7E3E-4E7D-9124-CD9C19B78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E66B0D5E-646E-4FFE-8E29-2F5E8080C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5129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609850"/>
          </a:xfrm>
        </p:spPr>
        <p:txBody>
          <a:bodyPr/>
          <a:lstStyle/>
          <a:p>
            <a:pPr eaLnBrk="1" hangingPunct="1"/>
            <a:r>
              <a:rPr lang="en-US" sz="6000" smtClean="0">
                <a:solidFill>
                  <a:schemeClr val="tx1"/>
                </a:solidFill>
              </a:rPr>
              <a:t>Entrepreneurship </a:t>
            </a:r>
            <a:br>
              <a:rPr lang="en-US" sz="6000" smtClean="0">
                <a:solidFill>
                  <a:schemeClr val="tx1"/>
                </a:solidFill>
              </a:rPr>
            </a:br>
            <a:r>
              <a:rPr lang="en-US" sz="6000" smtClean="0">
                <a:solidFill>
                  <a:schemeClr val="tx1"/>
                </a:solidFill>
              </a:rPr>
              <a:t>Chapter 5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410200"/>
            <a:ext cx="6400800" cy="1066800"/>
          </a:xfrm>
        </p:spPr>
        <p:txBody>
          <a:bodyPr/>
          <a:lstStyle/>
          <a:p>
            <a:pPr eaLnBrk="1" hangingPunct="1"/>
            <a:r>
              <a:rPr lang="en-US" sz="4400" smtClean="0"/>
              <a:t>Market Your Business</a:t>
            </a:r>
          </a:p>
        </p:txBody>
      </p:sp>
      <p:pic>
        <p:nvPicPr>
          <p:cNvPr id="8196" name="Picture 5" descr="http://business.phillipmartin.info/la_advertis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971800"/>
            <a:ext cx="61722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16077F-7458-4E06-BDA8-E3D4DAC2A13F}" type="slidenum">
              <a:rPr lang="en-US"/>
              <a:pPr/>
              <a:t>10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Medium-Term Goals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382000" cy="2133600"/>
          </a:xfrm>
        </p:spPr>
        <p:txBody>
          <a:bodyPr/>
          <a:lstStyle/>
          <a:p>
            <a:pPr eaLnBrk="1" hangingPunct="1"/>
            <a:r>
              <a:rPr lang="en-US" smtClean="0"/>
              <a:t>Achievements for the next two to five years</a:t>
            </a:r>
          </a:p>
          <a:p>
            <a:pPr eaLnBrk="1" hangingPunct="1"/>
            <a:r>
              <a:rPr lang="en-US" smtClean="0"/>
              <a:t>Strategy determined largely by short term</a:t>
            </a:r>
          </a:p>
          <a:p>
            <a:pPr lvl="1" eaLnBrk="1" hangingPunct="1"/>
            <a:r>
              <a:rPr lang="en-US" smtClean="0"/>
              <a:t>Important to make sure your marketing strategy will help you achieve medium too.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381000" y="396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Long-Term Goals</a:t>
            </a: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381000" y="4648200"/>
            <a:ext cx="8534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</a:rPr>
              <a:t>Achievements for a 5, 10, or even 20 years.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</a:rPr>
              <a:t>Long-term goals can help define current marketing plans.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4E1AAB-C11B-4052-AD33-C6B59D2F4962}" type="slidenum">
              <a:rPr lang="en-US"/>
              <a:pPr/>
              <a:t>11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1722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Questions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305800" cy="4648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4000" smtClean="0"/>
              <a:t>Why is goal setting important when developing a marketing strategy?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4000" smtClean="0"/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 smtClean="0"/>
              <a:t>Establishing goals ensures that the marketing you do today fits in with the total vision you have for your business tomorrow.</a:t>
            </a:r>
          </a:p>
        </p:txBody>
      </p:sp>
      <p:pic>
        <p:nvPicPr>
          <p:cNvPr id="18437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B876F1-7C47-4F9A-A29D-7866E0AA64EB}" type="slidenum">
              <a:rPr lang="en-US"/>
              <a:pPr/>
              <a:t>12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Write Your Marketing Plan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610600" cy="4191000"/>
          </a:xfrm>
        </p:spPr>
        <p:txBody>
          <a:bodyPr/>
          <a:lstStyle/>
          <a:p>
            <a:pPr eaLnBrk="1" hangingPunct="1"/>
            <a:r>
              <a:rPr lang="en-US" smtClean="0"/>
              <a:t>After goals &amp; marketing strategy determined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A </a:t>
            </a:r>
            <a:r>
              <a:rPr lang="en-US" b="1" smtClean="0"/>
              <a:t>marketing plan</a:t>
            </a:r>
            <a:r>
              <a:rPr lang="en-US" smtClean="0"/>
              <a:t> will define:</a:t>
            </a:r>
          </a:p>
          <a:p>
            <a:pPr lvl="1" eaLnBrk="1" hangingPunct="1"/>
            <a:r>
              <a:rPr lang="en-US" sz="2600" smtClean="0"/>
              <a:t>your market</a:t>
            </a:r>
          </a:p>
          <a:p>
            <a:pPr lvl="1" eaLnBrk="1" hangingPunct="1"/>
            <a:r>
              <a:rPr lang="en-US" sz="2600" smtClean="0"/>
              <a:t>your customers and competitors</a:t>
            </a:r>
          </a:p>
          <a:p>
            <a:pPr lvl="1" eaLnBrk="1" hangingPunct="1"/>
            <a:r>
              <a:rPr lang="en-US" sz="2600" smtClean="0"/>
              <a:t>outline a strategy for attracting &amp; keeping customers</a:t>
            </a:r>
          </a:p>
          <a:p>
            <a:pPr lvl="1" eaLnBrk="1" hangingPunct="1"/>
            <a:r>
              <a:rPr lang="en-US" sz="2600" smtClean="0"/>
              <a:t>identify &amp; anticipated changes</a:t>
            </a:r>
            <a:br>
              <a:rPr lang="en-US" sz="2600" smtClean="0"/>
            </a:br>
            <a:endParaRPr lang="en-US" sz="12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C2BA3D-181F-4051-B31E-2C84F4F2EF6B}" type="slidenum">
              <a:rPr lang="en-US"/>
              <a:pPr/>
              <a:t>13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Write Your Marketing Plan</a:t>
            </a:r>
          </a:p>
        </p:txBody>
      </p:sp>
      <p:sp>
        <p:nvSpPr>
          <p:cNvPr id="78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106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smtClean="0"/>
              <a:t>Written Marketing Plan:</a:t>
            </a:r>
          </a:p>
          <a:p>
            <a:pPr lvl="1" eaLnBrk="1" hangingPunct="1">
              <a:defRPr/>
            </a:pPr>
            <a:r>
              <a:rPr lang="en-US" sz="2600" smtClean="0"/>
              <a:t>helps determine whether it is solid and consistent  </a:t>
            </a:r>
          </a:p>
          <a:p>
            <a:pPr lvl="1" eaLnBrk="1" hangingPunct="1">
              <a:defRPr/>
            </a:pPr>
            <a:r>
              <a:rPr lang="en-US" sz="2600" smtClean="0"/>
              <a:t>may help obtain financing</a:t>
            </a:r>
            <a:br>
              <a:rPr lang="en-US" sz="2600" smtClean="0"/>
            </a:br>
            <a:endParaRPr lang="en-US" sz="1600" smtClean="0"/>
          </a:p>
          <a:p>
            <a:pPr eaLnBrk="1" hangingPunct="1">
              <a:defRPr/>
            </a:pPr>
            <a:r>
              <a:rPr lang="en-US" sz="3000" smtClean="0"/>
              <a:t>Becomes a </a:t>
            </a:r>
            <a:r>
              <a:rPr lang="en-US" sz="30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guiding document</a:t>
            </a:r>
            <a:r>
              <a:rPr lang="en-US" sz="3000" smtClean="0"/>
              <a:t> to operate your business.</a:t>
            </a:r>
            <a:br>
              <a:rPr lang="en-US" sz="3000" smtClean="0"/>
            </a:br>
            <a:endParaRPr lang="en-US" sz="1600" smtClean="0"/>
          </a:p>
          <a:p>
            <a:pPr eaLnBrk="1" hangingPunct="1">
              <a:defRPr/>
            </a:pPr>
            <a:r>
              <a:rPr lang="en-US" sz="3000" smtClean="0"/>
              <a:t>Can always make adjustments to marketing</a:t>
            </a:r>
            <a:br>
              <a:rPr lang="en-US" sz="3000" smtClean="0"/>
            </a:br>
            <a:endParaRPr lang="en-US" sz="1600" smtClean="0"/>
          </a:p>
          <a:p>
            <a:pPr eaLnBrk="1" hangingPunct="1">
              <a:defRPr/>
            </a:pPr>
            <a:r>
              <a:rPr lang="en-US" sz="3000" smtClean="0"/>
              <a:t>Marketing Plan becomes part of Business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299EA4-C36E-4CE9-96C8-DDCCAFBF15B3}" type="slidenum">
              <a:rPr lang="en-US"/>
              <a:pPr/>
              <a:t>14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Investor will expect answers to the following questions: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82000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What product will I offer?</a:t>
            </a:r>
            <a:br>
              <a:rPr lang="en-US" sz="2400" smtClean="0"/>
            </a:br>
            <a:r>
              <a:rPr lang="en-US" sz="240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Who are my prospective customers?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Is there a constant demand for this product?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How many competitors are providing the same product?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Can I create a demand for the product I want to offer?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Can I compete effectively in price, quality and delivery for my product?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6667C8-A433-46A6-9FCB-858DE666DA5D}" type="slidenum">
              <a:rPr lang="en-US"/>
              <a:pPr/>
              <a:t>15</a:t>
            </a:fld>
            <a:endParaRPr 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To Answer Those Questions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Char char="n"/>
            </a:pPr>
            <a:r>
              <a:rPr lang="en-US" sz="3600" dirty="0" smtClean="0"/>
              <a:t>The marketing plan must include information on the following topics: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Product or Service 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Target Market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Competition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Marketing Budget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Business Location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Pricing Strategy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Promotional Strategy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Distribution Strategy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16850B-56FA-41BD-9843-DF6C217FFB72}" type="slidenum">
              <a:rPr lang="en-US"/>
              <a:pPr/>
              <a:t>16</a:t>
            </a:fld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610600" cy="5715000"/>
          </a:xfrm>
        </p:spPr>
        <p:txBody>
          <a:bodyPr/>
          <a:lstStyle/>
          <a:p>
            <a:pPr eaLnBrk="1" hangingPunct="1"/>
            <a:r>
              <a:rPr lang="en-US" smtClean="0"/>
              <a:t>Marketing plans should include performance standards that measure effectiveness.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Actual results should be compared to performance standards quarterly.</a:t>
            </a:r>
          </a:p>
          <a:p>
            <a:pPr lvl="1" eaLnBrk="1" hangingPunct="1"/>
            <a:r>
              <a:rPr lang="en-US" smtClean="0"/>
              <a:t>Am I meeting sales forecasts?</a:t>
            </a:r>
          </a:p>
          <a:p>
            <a:pPr lvl="1" eaLnBrk="1" hangingPunct="1"/>
            <a:r>
              <a:rPr lang="en-US" smtClean="0"/>
              <a:t>Is my promotional campaign reaching the target market?</a:t>
            </a:r>
          </a:p>
          <a:p>
            <a:pPr lvl="1" eaLnBrk="1" hangingPunct="1"/>
            <a:r>
              <a:rPr lang="en-US" smtClean="0"/>
              <a:t>Is my company doing everything it can to meet customers’ needs?</a:t>
            </a:r>
          </a:p>
          <a:p>
            <a:pPr lvl="1" eaLnBrk="1" hangingPunct="1"/>
            <a:r>
              <a:rPr lang="en-US" smtClean="0"/>
              <a:t>Is it easy for my customers to locate my product and is it competitively priced?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225FD-31F0-4DCB-9939-CDC3A6BF3112}" type="slidenum">
              <a:rPr lang="en-US"/>
              <a:pPr/>
              <a:t>17</a:t>
            </a:fld>
            <a:endParaRPr 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770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6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Why is it important to put your marketing plan in writing?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Helps you determine whether it is solid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All parts are consistent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Guiding document to operate business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Becomes part of your business plan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May help obtain finances</a:t>
            </a:r>
          </a:p>
        </p:txBody>
      </p:sp>
      <p:pic>
        <p:nvPicPr>
          <p:cNvPr id="24581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6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6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6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6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6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6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851E75-D008-4101-A9B7-61999B0ECC5C}" type="slidenum">
              <a:rPr lang="en-US"/>
              <a:pPr/>
              <a:t>18</a:t>
            </a:fld>
            <a:endParaRPr 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pPr eaLnBrk="1" hangingPunct="1"/>
            <a:r>
              <a:rPr lang="en-US" sz="4600" b="1" dirty="0" smtClean="0">
                <a:solidFill>
                  <a:schemeClr val="bg1">
                    <a:lumMod val="85000"/>
                  </a:schemeClr>
                </a:solidFill>
              </a:rPr>
              <a:t>The Marketing Mix - </a:t>
            </a:r>
            <a:r>
              <a:rPr lang="en-US" sz="5400" b="1" u="sng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Product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Section 5-2 </a:t>
            </a:r>
          </a:p>
          <a:p>
            <a:pPr eaLnBrk="1" hangingPunct="1"/>
            <a:r>
              <a:rPr lang="en-US" sz="4000" dirty="0" smtClean="0">
                <a:solidFill>
                  <a:schemeClr val="bg1">
                    <a:lumMod val="85000"/>
                  </a:schemeClr>
                </a:solidFill>
              </a:rPr>
              <a:t>Goals:</a:t>
            </a:r>
            <a:br>
              <a:rPr lang="en-US" sz="4000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Explain how the marketing concept affects decisions regarding the </a:t>
            </a:r>
            <a:r>
              <a:rPr lang="en-US" u="sng" dirty="0" smtClean="0">
                <a:solidFill>
                  <a:schemeClr val="bg1">
                    <a:lumMod val="85000"/>
                  </a:schemeClr>
                </a:solidFill>
              </a:rPr>
              <a:t>product mix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br>
              <a:rPr lang="en-US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Define and describe the importance of product </a:t>
            </a:r>
            <a:r>
              <a:rPr lang="en-US" u="sng" dirty="0" smtClean="0">
                <a:solidFill>
                  <a:schemeClr val="bg1">
                    <a:lumMod val="85000"/>
                  </a:schemeClr>
                </a:solidFill>
              </a:rPr>
              <a:t>features, branding, and positioning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pic>
        <p:nvPicPr>
          <p:cNvPr id="25605" name="Picture 6" descr="C:\Users\jsundlin\AppData\Local\Microsoft\Windows\Temporary Internet Files\Content.IE5\DFY2B3U9\MP90040054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295400"/>
            <a:ext cx="19812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http://www.clker.com/cliparts/W/3/x/L/d/m/ecology-friendly-product-sticker-m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447800"/>
            <a:ext cx="2057400" cy="2064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643CA8-8B1F-46FC-BECB-423531C1DD46}" type="slidenum">
              <a:rPr lang="en-US"/>
              <a:pPr/>
              <a:t>19</a:t>
            </a:fld>
            <a:endParaRPr lang="en-US"/>
          </a:p>
        </p:txBody>
      </p:sp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Marketing Concept &amp;  </a:t>
            </a:r>
            <a:r>
              <a:rPr lang="en-US" sz="40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The Product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The Marketing Concept</a:t>
            </a:r>
            <a:r>
              <a:rPr lang="en-US" smtClean="0"/>
              <a:t>: </a:t>
            </a:r>
          </a:p>
          <a:p>
            <a:pPr lvl="1" eaLnBrk="1" hangingPunct="1"/>
            <a:r>
              <a:rPr lang="en-US" smtClean="0"/>
              <a:t>The belief that the </a:t>
            </a:r>
            <a:r>
              <a:rPr lang="en-US" u="sng" smtClean="0"/>
              <a:t>wants and needs</a:t>
            </a:r>
            <a:r>
              <a:rPr lang="en-US" smtClean="0"/>
              <a:t> of customers are the </a:t>
            </a:r>
            <a:r>
              <a:rPr lang="en-US" u="sng" smtClean="0"/>
              <a:t>most important consideration</a:t>
            </a:r>
            <a:r>
              <a:rPr lang="en-US" smtClean="0"/>
              <a:t> when developing any product or marketing effort.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The U.S. market is consumer-driven.</a:t>
            </a:r>
          </a:p>
          <a:p>
            <a:pPr lvl="1" eaLnBrk="1" hangingPunct="1"/>
            <a:r>
              <a:rPr lang="en-US" smtClean="0"/>
              <a:t>Consumers more educated</a:t>
            </a:r>
          </a:p>
          <a:p>
            <a:pPr lvl="1" eaLnBrk="1" hangingPunct="1"/>
            <a:r>
              <a:rPr lang="en-US" smtClean="0"/>
              <a:t>Competition increased (Global)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134090-E6C1-480F-80EB-CFBBF619730B}" type="slidenum">
              <a:rPr lang="en-US"/>
              <a:pPr/>
              <a:t>2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dirty="0" smtClean="0">
                <a:solidFill>
                  <a:schemeClr val="bg1">
                    <a:lumMod val="85000"/>
                  </a:schemeClr>
                </a:solidFill>
              </a:rPr>
              <a:t>Develop Marketing Plan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Section 5-1 </a:t>
            </a:r>
          </a:p>
          <a:p>
            <a:pPr eaLnBrk="1" hangingPunct="1"/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Goals: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Explain the importance of marketing a business.</a:t>
            </a:r>
            <a:endParaRPr lang="en-US" sz="40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Discuss how to develop a marketing strategy for a business.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Describe what information is included in a marketing plan.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DD6D7F-1ED3-4487-AB24-9F515D276A46}" type="slidenum">
              <a:rPr lang="en-US"/>
              <a:pPr/>
              <a:t>20</a:t>
            </a:fld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754563"/>
          </a:xfrm>
        </p:spPr>
        <p:txBody>
          <a:bodyPr/>
          <a:lstStyle/>
          <a:p>
            <a:pPr eaLnBrk="1" hangingPunct="1"/>
            <a:r>
              <a:rPr lang="en-US" b="1" i="1" u="sng" smtClean="0"/>
              <a:t>Product Mix</a:t>
            </a:r>
            <a:r>
              <a:rPr lang="en-US" b="1" smtClean="0"/>
              <a:t>: </a:t>
            </a:r>
            <a:r>
              <a:rPr lang="en-US" smtClean="0"/>
              <a:t>the different products and services a business sells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Entrepreneurs may carry some products that are </a:t>
            </a:r>
            <a:r>
              <a:rPr lang="en-US" u="sng" smtClean="0"/>
              <a:t>not profitable</a:t>
            </a:r>
            <a:r>
              <a:rPr lang="en-US" smtClean="0"/>
              <a:t> because they provide a convenience for customers.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Often a </a:t>
            </a:r>
            <a:r>
              <a:rPr lang="en-US" b="1" smtClean="0"/>
              <a:t>small %</a:t>
            </a:r>
            <a:r>
              <a:rPr lang="en-US" smtClean="0"/>
              <a:t> of the product selection makes up the </a:t>
            </a:r>
            <a:r>
              <a:rPr lang="en-US" b="1" smtClean="0"/>
              <a:t>majority of sales revenue</a:t>
            </a:r>
            <a:r>
              <a:rPr lang="en-US" smtClean="0"/>
              <a:t>.</a:t>
            </a:r>
            <a:r>
              <a:rPr lang="en-US" b="1" smtClean="0"/>
              <a:t> </a:t>
            </a:r>
            <a:endParaRPr lang="en-US" smtClean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Product Mix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3F053F-91D0-4298-A9B0-BFF1E4063858}" type="slidenum">
              <a:rPr lang="en-US"/>
              <a:pPr/>
              <a:t>21</a:t>
            </a:fld>
            <a:endParaRPr lang="en-US"/>
          </a:p>
        </p:txBody>
      </p:sp>
      <p:sp>
        <p:nvSpPr>
          <p:cNvPr id="792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229600" cy="3962400"/>
          </a:xfrm>
        </p:spPr>
        <p:txBody>
          <a:bodyPr/>
          <a:lstStyle/>
          <a:p>
            <a:pPr eaLnBrk="1" hangingPunct="1"/>
            <a:r>
              <a:rPr lang="en-US" smtClean="0"/>
              <a:t>How does the marketing concept affect decisions made about the product mix?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When applying the marketing concept, you will select a mix of products that you feel will </a:t>
            </a:r>
            <a:r>
              <a:rPr lang="en-US" u="sng" smtClean="0"/>
              <a:t>most appeal to your target customers</a:t>
            </a:r>
            <a:r>
              <a:rPr lang="en-US" smtClean="0"/>
              <a:t>.</a:t>
            </a:r>
            <a:r>
              <a:rPr lang="en-US" b="1" smtClean="0"/>
              <a:t> </a:t>
            </a:r>
            <a:endParaRPr 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858000" cy="11430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pic>
        <p:nvPicPr>
          <p:cNvPr id="28677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92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92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257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D4A487-0544-41D9-AB2F-96A96FA6EA02}" type="slidenum">
              <a:rPr lang="en-US"/>
              <a:pPr/>
              <a:t>22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267200"/>
          </a:xfrm>
        </p:spPr>
        <p:txBody>
          <a:bodyPr/>
          <a:lstStyle/>
          <a:p>
            <a:pPr eaLnBrk="1" hangingPunct="1"/>
            <a:r>
              <a:rPr lang="en-US" smtClean="0"/>
              <a:t>Consumers buy a product because it meets their buying needs.</a:t>
            </a:r>
            <a:br>
              <a:rPr lang="en-US" smtClean="0"/>
            </a:br>
            <a:endParaRPr lang="en-US" sz="1400" smtClean="0"/>
          </a:p>
          <a:p>
            <a:pPr eaLnBrk="1" hangingPunct="1"/>
            <a:r>
              <a:rPr lang="en-US" smtClean="0"/>
              <a:t>But there is more to a product than many  consumers may realize. Companies spend a lot of time developing:</a:t>
            </a:r>
            <a:br>
              <a:rPr lang="en-US" smtClean="0"/>
            </a:br>
            <a:endParaRPr lang="en-US" sz="1400" smtClean="0"/>
          </a:p>
          <a:p>
            <a:pPr algn="ctr" eaLnBrk="1" hangingPunct="1">
              <a:buFontTx/>
              <a:buNone/>
            </a:pPr>
            <a:r>
              <a:rPr lang="en-US" smtClean="0"/>
              <a:t>Features </a:t>
            </a:r>
            <a:r>
              <a:rPr lang="en-US" smtClean="0">
                <a:cs typeface="Arial" charset="0"/>
              </a:rPr>
              <a:t>•</a:t>
            </a:r>
            <a:r>
              <a:rPr lang="en-US" smtClean="0"/>
              <a:t> Branding </a:t>
            </a:r>
            <a:r>
              <a:rPr lang="en-US" smtClean="0">
                <a:cs typeface="Arial" charset="0"/>
              </a:rPr>
              <a:t>•</a:t>
            </a:r>
            <a:r>
              <a:rPr lang="en-US" smtClean="0"/>
              <a:t> Packaging 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 Labeling </a:t>
            </a:r>
            <a:r>
              <a:rPr lang="en-US" smtClean="0">
                <a:cs typeface="Arial" charset="0"/>
              </a:rPr>
              <a:t>•</a:t>
            </a:r>
            <a:r>
              <a:rPr lang="en-US" smtClean="0"/>
              <a:t> Positioning</a:t>
            </a: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152400" y="304800"/>
            <a:ext cx="8686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4000">
                <a:latin typeface="Arial" charset="0"/>
              </a:rPr>
              <a:t>Development of Features,</a:t>
            </a:r>
            <a:br>
              <a:rPr lang="en-US" sz="4000">
                <a:latin typeface="Arial" charset="0"/>
              </a:rPr>
            </a:br>
            <a:r>
              <a:rPr lang="en-US" sz="4000">
                <a:latin typeface="Arial" charset="0"/>
              </a:rPr>
              <a:t>Branding &amp; Positioning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9CB554-1D13-4657-A33B-3ED14AE48F12}" type="slidenum">
              <a:rPr lang="en-US"/>
              <a:pPr/>
              <a:t>23</a:t>
            </a:fld>
            <a:endParaRPr 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Selecting Product Features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i="1" u="sng" smtClean="0"/>
              <a:t>Features</a:t>
            </a:r>
            <a:r>
              <a:rPr lang="en-US" b="1" smtClean="0"/>
              <a:t>: </a:t>
            </a:r>
            <a:r>
              <a:rPr lang="en-US" smtClean="0"/>
              <a:t>product characteristics that will satisfy customer needs including:</a:t>
            </a:r>
            <a:br>
              <a:rPr lang="en-US" smtClean="0"/>
            </a:br>
            <a:endParaRPr lang="en-US" sz="2000" smtClean="0"/>
          </a:p>
          <a:p>
            <a:pPr lvl="1" algn="ctr" eaLnBrk="1" hangingPunct="1">
              <a:buFontTx/>
              <a:buNone/>
            </a:pPr>
            <a:r>
              <a:rPr lang="en-US" smtClean="0"/>
              <a:t>Color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Size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Quality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Hours </a:t>
            </a:r>
            <a:r>
              <a:rPr lang="en-US" smtClean="0">
                <a:cs typeface="Arial" charset="0"/>
              </a:rPr>
              <a:t> </a:t>
            </a:r>
          </a:p>
          <a:p>
            <a:pPr lvl="1" algn="ctr" eaLnBrk="1" hangingPunct="1">
              <a:buFontTx/>
              <a:buNone/>
            </a:pPr>
            <a:r>
              <a:rPr lang="en-US" smtClean="0"/>
              <a:t>Warranties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Delivery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Installation</a:t>
            </a:r>
            <a:br>
              <a:rPr lang="en-US" smtClean="0"/>
            </a:br>
            <a:r>
              <a:rPr lang="en-US" sz="2000" smtClean="0"/>
              <a:t> </a:t>
            </a:r>
          </a:p>
          <a:p>
            <a:pPr eaLnBrk="1" hangingPunct="1"/>
            <a:r>
              <a:rPr lang="en-US" smtClean="0"/>
              <a:t>The target market should be considered when selecting product features.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CBDC89-E34F-4A11-A510-581FF1EDE5B4}" type="slidenum">
              <a:rPr lang="en-US"/>
              <a:pPr/>
              <a:t>24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Branding, Packaging &amp; Labeling 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i="1" u="sng" smtClean="0"/>
              <a:t>Branding</a:t>
            </a:r>
            <a:r>
              <a:rPr lang="en-US" sz="2800" b="1" smtClean="0"/>
              <a:t>: </a:t>
            </a:r>
            <a:r>
              <a:rPr lang="en-US" sz="2800" smtClean="0"/>
              <a:t>the name, symbol, or design used to identify your product</a:t>
            </a:r>
            <a:br>
              <a:rPr lang="en-US" sz="2800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z="2800" u="sng" smtClean="0"/>
              <a:t>Package</a:t>
            </a:r>
            <a:r>
              <a:rPr lang="en-US" sz="2800" smtClean="0"/>
              <a:t>: the box, container, or wrapper in which the product is placed</a:t>
            </a:r>
            <a:br>
              <a:rPr lang="en-US" sz="2800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z="2800" u="sng" smtClean="0"/>
              <a:t>Label</a:t>
            </a:r>
            <a:r>
              <a:rPr lang="en-US" sz="2800" smtClean="0"/>
              <a:t>: where information about the product is given on the package</a:t>
            </a:r>
            <a:br>
              <a:rPr lang="en-US" sz="2800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The brand, package &amp; label you choose for a product helps differentiate it from others.</a:t>
            </a:r>
            <a:br>
              <a:rPr lang="en-US" sz="2800" smtClean="0"/>
            </a:br>
            <a:endParaRPr lang="en-US" sz="120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Makes your product stand out from the rest!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57912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5.2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041FF2-9FEE-4CA0-8488-387BB1DF4352}" type="slidenum">
              <a:rPr lang="en-US"/>
              <a:pPr/>
              <a:t>25</a:t>
            </a:fld>
            <a:endParaRPr 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Position Your Products or Services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Different products/services within the same category serve different customer needs.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Examples: Honda &amp; BMW</a:t>
            </a:r>
          </a:p>
          <a:p>
            <a:pPr lvl="1" eaLnBrk="1" hangingPunct="1"/>
            <a:r>
              <a:rPr lang="en-US" smtClean="0"/>
              <a:t>Both Automobiles (transportation)</a:t>
            </a:r>
          </a:p>
          <a:p>
            <a:pPr lvl="1" eaLnBrk="1" hangingPunct="1"/>
            <a:r>
              <a:rPr lang="en-US" smtClean="0"/>
              <a:t>Positioned very differently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b="1" i="1" u="sng" smtClean="0"/>
              <a:t>Positioning</a:t>
            </a:r>
            <a:r>
              <a:rPr lang="en-US" b="1" smtClean="0"/>
              <a:t>: </a:t>
            </a:r>
            <a:r>
              <a:rPr lang="en-US" smtClean="0"/>
              <a:t>creating an image for the product in the customer’s mind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57912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5.2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4FFCD8-F23D-453F-A731-02C91763966D}" type="slidenum">
              <a:rPr lang="en-US"/>
              <a:pPr/>
              <a:t>26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Position Your Products or Services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Businesses position a product with the customers in mind.</a:t>
            </a:r>
            <a:br>
              <a:rPr lang="en-US" sz="2800" smtClean="0"/>
            </a:br>
            <a:endParaRPr lang="en-US" sz="1800" smtClean="0"/>
          </a:p>
          <a:p>
            <a:pPr eaLnBrk="1" hangingPunct="1"/>
            <a:r>
              <a:rPr lang="en-US" sz="2800" smtClean="0"/>
              <a:t>Positioning can focus on:</a:t>
            </a:r>
          </a:p>
          <a:p>
            <a:pPr lvl="1" eaLnBrk="1" hangingPunct="1"/>
            <a:r>
              <a:rPr lang="en-US" sz="2400" smtClean="0"/>
              <a:t>Features</a:t>
            </a:r>
          </a:p>
          <a:p>
            <a:pPr lvl="1" eaLnBrk="1" hangingPunct="1"/>
            <a:r>
              <a:rPr lang="en-US" sz="2400" smtClean="0"/>
              <a:t>Price</a:t>
            </a:r>
          </a:p>
          <a:p>
            <a:pPr lvl="1" eaLnBrk="1" hangingPunct="1"/>
            <a:r>
              <a:rPr lang="en-US" sz="2400" smtClean="0"/>
              <a:t>Quality</a:t>
            </a:r>
            <a:br>
              <a:rPr lang="en-US" sz="2400" smtClean="0"/>
            </a:br>
            <a:endParaRPr lang="en-US" sz="1800" smtClean="0"/>
          </a:p>
          <a:p>
            <a:pPr eaLnBrk="1" hangingPunct="1"/>
            <a:r>
              <a:rPr lang="en-US" sz="2800" smtClean="0"/>
              <a:t>BMW – Desire high quality and status</a:t>
            </a:r>
          </a:p>
          <a:p>
            <a:pPr eaLnBrk="1" hangingPunct="1"/>
            <a:r>
              <a:rPr lang="en-US" sz="2800" smtClean="0"/>
              <a:t>Honda – Inexpensive family safe car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98F858-0958-47C4-A5FD-4DF5EA404842}" type="slidenum">
              <a:rPr lang="en-US"/>
              <a:pPr/>
              <a:t>27</a:t>
            </a:fld>
            <a:endParaRPr lang="en-US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7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/>
            <a:r>
              <a:rPr lang="en-US" smtClean="0"/>
              <a:t>Why are product features, branding and positioning important?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Product feature, branding and positioning:</a:t>
            </a:r>
          </a:p>
          <a:p>
            <a:pPr lvl="1" eaLnBrk="1" hangingPunct="1"/>
            <a:r>
              <a:rPr lang="en-US" smtClean="0"/>
              <a:t>make a product “</a:t>
            </a:r>
            <a:r>
              <a:rPr lang="en-US" b="1" smtClean="0"/>
              <a:t>stand out</a:t>
            </a:r>
            <a:r>
              <a:rPr lang="en-US" smtClean="0"/>
              <a:t>” from others</a:t>
            </a:r>
          </a:p>
          <a:p>
            <a:pPr lvl="1" eaLnBrk="1" hangingPunct="1"/>
            <a:r>
              <a:rPr lang="en-US" smtClean="0"/>
              <a:t>differentiate it in the market.</a:t>
            </a:r>
          </a:p>
        </p:txBody>
      </p:sp>
      <p:pic>
        <p:nvPicPr>
          <p:cNvPr id="34821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312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B21241-E724-4B38-93B4-24C2CDB92D32}" type="slidenum">
              <a:rPr lang="en-US"/>
              <a:pPr/>
              <a:t>28</a:t>
            </a:fld>
            <a:endParaRPr lang="en-US"/>
          </a:p>
        </p:txBody>
      </p:sp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chemeClr val="bg1">
                    <a:lumMod val="85000"/>
                  </a:schemeClr>
                </a:solidFill>
              </a:rPr>
              <a:t>The Marketing Mix - </a:t>
            </a:r>
            <a:r>
              <a:rPr lang="en-US" sz="5400" b="1" u="sng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Price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Section 5-3 </a:t>
            </a:r>
          </a:p>
          <a:p>
            <a:pPr eaLnBrk="1" hangingPunct="1"/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Goals: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Identify pricing objectives for a business.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Calculate the price for products using various methods.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Discuss factors to consider when pricing services.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List and describe various pricing techniques.</a:t>
            </a:r>
          </a:p>
        </p:txBody>
      </p:sp>
      <p:pic>
        <p:nvPicPr>
          <p:cNvPr id="35845" name="Picture 4" descr="C:\Users\jsundlin\AppData\Local\Microsoft\Windows\Temporary Internet Files\Content.IE5\EC3SSIDL\MM90022379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371600"/>
            <a:ext cx="135255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03C32-8A44-47DC-8EE0-4B013114E73A}" type="slidenum">
              <a:rPr lang="en-US"/>
              <a:pPr/>
              <a:t>29</a:t>
            </a:fld>
            <a:endParaRPr 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Set Pricing Objectives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eaLnBrk="1" hangingPunct="1"/>
            <a:r>
              <a:rPr lang="en-US" smtClean="0"/>
              <a:t>Price</a:t>
            </a:r>
          </a:p>
          <a:p>
            <a:pPr lvl="1" eaLnBrk="1" hangingPunct="1"/>
            <a:r>
              <a:rPr lang="en-US" smtClean="0"/>
              <a:t>Actual amount a customer pays for a product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Needs to be </a:t>
            </a:r>
            <a:r>
              <a:rPr lang="en-US" u="sng" smtClean="0"/>
              <a:t>LOW</a:t>
            </a:r>
            <a:r>
              <a:rPr lang="en-US" smtClean="0"/>
              <a:t> enough that customers buy from you and not from your competitors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Needs to be </a:t>
            </a:r>
            <a:r>
              <a:rPr lang="en-US" u="sng" smtClean="0"/>
              <a:t>HIGH</a:t>
            </a:r>
            <a:r>
              <a:rPr lang="en-US" smtClean="0"/>
              <a:t> enough so your revenues will exceed your expenses</a:t>
            </a:r>
          </a:p>
          <a:p>
            <a:pPr eaLnBrk="1" hangingPunct="1"/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961C7D-518A-4AE1-8965-B0DE67E36BBB}" type="slidenum">
              <a:rPr lang="en-US"/>
              <a:pPr/>
              <a:t>3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What is Marketing?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i="1" u="sng" dirty="0" smtClean="0"/>
              <a:t>Marketing</a:t>
            </a:r>
            <a:r>
              <a:rPr lang="en-US" sz="3600" dirty="0" smtClean="0"/>
              <a:t>: is all of the processes used to determine and satisfy the needs of customers and the company. </a:t>
            </a:r>
            <a:r>
              <a:rPr lang="en-US" sz="3600" b="1" u="sng" dirty="0" smtClean="0"/>
              <a:t> </a:t>
            </a:r>
            <a:br>
              <a:rPr lang="en-US" sz="3600" b="1" u="sng" dirty="0" smtClean="0"/>
            </a:br>
            <a:endParaRPr lang="en-US" sz="1800" b="1" u="sng" dirty="0" smtClean="0"/>
          </a:p>
          <a:p>
            <a:pPr lvl="1" eaLnBrk="1" hangingPunct="1">
              <a:buFontTx/>
              <a:buNone/>
              <a:defRPr/>
            </a:pPr>
            <a:r>
              <a:rPr lang="en-US" sz="3200" dirty="0" smtClean="0"/>
              <a:t>Planning 		Pricing 		Promoting </a:t>
            </a:r>
          </a:p>
          <a:p>
            <a:pPr lvl="1" eaLnBrk="1" hangingPunct="1">
              <a:buFontTx/>
              <a:buNone/>
              <a:defRPr/>
            </a:pPr>
            <a:r>
              <a:rPr lang="en-US" sz="3200" dirty="0" smtClean="0"/>
              <a:t>			Distributing	    Selling</a:t>
            </a:r>
          </a:p>
          <a:p>
            <a:pPr lvl="1" eaLnBrk="1" hangingPunct="1">
              <a:defRPr/>
            </a:pPr>
            <a:endParaRPr lang="en-US" sz="3200" dirty="0" smtClean="0"/>
          </a:p>
          <a:p>
            <a:pPr marL="285750" lvl="1" eaLnBrk="1" hangingPunct="1">
              <a:defRPr/>
            </a:pPr>
            <a:r>
              <a:rPr lang="en-US" sz="3200" dirty="0" smtClean="0">
                <a:solidFill>
                  <a:schemeClr val="bg1"/>
                </a:solidFill>
              </a:rPr>
              <a:t>Why is it important?  It’s </a:t>
            </a:r>
            <a:r>
              <a:rPr lang="en-US" sz="3200" dirty="0" smtClean="0">
                <a:solidFill>
                  <a:schemeClr val="bg1"/>
                </a:solidFill>
              </a:rPr>
              <a:t>the </a:t>
            </a:r>
            <a:r>
              <a:rPr lang="en-US" sz="3200" dirty="0" smtClean="0">
                <a:solidFill>
                  <a:schemeClr val="bg1"/>
                </a:solidFill>
              </a:rPr>
              <a:t>process </a:t>
            </a:r>
            <a:r>
              <a:rPr lang="en-US" sz="3200" dirty="0" smtClean="0">
                <a:solidFill>
                  <a:schemeClr val="bg1"/>
                </a:solidFill>
              </a:rPr>
              <a:t/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needed </a:t>
            </a:r>
            <a:r>
              <a:rPr lang="en-US" sz="3200" dirty="0" smtClean="0">
                <a:solidFill>
                  <a:schemeClr val="bg1"/>
                </a:solidFill>
              </a:rPr>
              <a:t>to reach the TARGET </a:t>
            </a:r>
            <a:r>
              <a:rPr lang="en-US" sz="3200" dirty="0" smtClean="0">
                <a:solidFill>
                  <a:schemeClr val="bg1"/>
                </a:solidFill>
              </a:rPr>
              <a:t>MARKET.</a:t>
            </a: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10245" name="Picture 4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4648200"/>
            <a:ext cx="1304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8E9126-553E-44D2-86CF-61D58BF640BC}" type="slidenum">
              <a:rPr lang="en-US"/>
              <a:pPr/>
              <a:t>30</a:t>
            </a:fld>
            <a:endParaRPr lang="en-US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Price Strategy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US" sz="3000" smtClean="0"/>
              <a:t>Objectives for a pricing program should be established prior to selecting a pricing strategy.</a:t>
            </a:r>
          </a:p>
          <a:p>
            <a:pPr eaLnBrk="1" hangingPunct="1"/>
            <a:r>
              <a:rPr lang="en-US" sz="3000" smtClean="0"/>
              <a:t>Objectives might include</a:t>
            </a:r>
            <a:r>
              <a:rPr lang="en-US" smtClean="0"/>
              <a:t>:</a:t>
            </a:r>
          </a:p>
          <a:p>
            <a:pPr lvl="2" eaLnBrk="1" hangingPunct="1"/>
            <a:r>
              <a:rPr lang="en-US" sz="2800" smtClean="0"/>
              <a:t>maximize sales</a:t>
            </a:r>
          </a:p>
          <a:p>
            <a:pPr lvl="2" eaLnBrk="1" hangingPunct="1"/>
            <a:r>
              <a:rPr lang="en-US" sz="2800" smtClean="0"/>
              <a:t>discourage competition</a:t>
            </a:r>
          </a:p>
          <a:p>
            <a:pPr lvl="2" eaLnBrk="1" hangingPunct="1"/>
            <a:r>
              <a:rPr lang="en-US" sz="2800" smtClean="0"/>
              <a:t>establish an image</a:t>
            </a:r>
          </a:p>
          <a:p>
            <a:pPr lvl="2" eaLnBrk="1" hangingPunct="1"/>
            <a:r>
              <a:rPr lang="en-US" sz="2800" smtClean="0"/>
              <a:t>increase profits</a:t>
            </a:r>
          </a:p>
          <a:p>
            <a:pPr lvl="2" eaLnBrk="1" hangingPunct="1"/>
            <a:r>
              <a:rPr lang="en-US" sz="2800" smtClean="0"/>
              <a:t>attract customers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517942-A58B-452B-8204-9D9B0D19A855}" type="slidenum">
              <a:rPr lang="en-US"/>
              <a:pPr/>
              <a:t>31</a:t>
            </a:fld>
            <a:endParaRPr lang="en-US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 on Investment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4602163"/>
          </a:xfrm>
        </p:spPr>
        <p:txBody>
          <a:bodyPr/>
          <a:lstStyle/>
          <a:p>
            <a:pPr eaLnBrk="1" hangingPunct="1"/>
            <a:r>
              <a:rPr lang="en-US" smtClean="0"/>
              <a:t>Investment</a:t>
            </a:r>
          </a:p>
          <a:p>
            <a:pPr lvl="1" eaLnBrk="1" hangingPunct="1"/>
            <a:r>
              <a:rPr lang="en-US" smtClean="0"/>
              <a:t>the costs of making and marketing a product</a:t>
            </a:r>
          </a:p>
          <a:p>
            <a:pPr eaLnBrk="1" hangingPunct="1"/>
            <a:r>
              <a:rPr lang="en-US" b="1" i="1" u="sng" smtClean="0"/>
              <a:t>Return on Investment</a:t>
            </a:r>
            <a:r>
              <a:rPr lang="en-US" smtClean="0"/>
              <a:t> (ROI)</a:t>
            </a:r>
          </a:p>
          <a:p>
            <a:pPr lvl="1" eaLnBrk="1" hangingPunct="1"/>
            <a:r>
              <a:rPr lang="en-US" smtClean="0"/>
              <a:t>amount earned as a result of the investment</a:t>
            </a:r>
          </a:p>
          <a:p>
            <a:pPr lvl="2" eaLnBrk="1" hangingPunct="1"/>
            <a:r>
              <a:rPr lang="en-US" smtClean="0"/>
              <a:t>usually expressed as a percentage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Example – Smoothie Stand</a:t>
            </a:r>
          </a:p>
          <a:p>
            <a:pPr lvl="1" eaLnBrk="1" hangingPunct="1"/>
            <a:r>
              <a:rPr lang="en-US" smtClean="0"/>
              <a:t>Invest $5000, want a 15% ROI (5000x.15=750)</a:t>
            </a:r>
          </a:p>
          <a:p>
            <a:pPr lvl="1" eaLnBrk="1" hangingPunct="1"/>
            <a:r>
              <a:rPr lang="en-US" smtClean="0"/>
              <a:t>You need to price your product to earn $750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28D5E4-3BC7-4993-96B3-04A307A3AB0E}" type="slidenum">
              <a:rPr lang="en-US"/>
              <a:pPr/>
              <a:t>32</a:t>
            </a:fld>
            <a:endParaRPr lang="en-US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 Share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006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Market Share:</a:t>
            </a:r>
            <a:r>
              <a:rPr lang="en-US" b="1" smtClean="0"/>
              <a:t> </a:t>
            </a:r>
            <a:r>
              <a:rPr lang="en-US" smtClean="0"/>
              <a:t>a business’s percentage of the total sales generated by all companies in the same market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Must know total market for a product in order for market share to be determined.</a:t>
            </a:r>
            <a:br>
              <a:rPr lang="en-US" smtClean="0"/>
            </a:br>
            <a:endParaRPr lang="en-US" sz="2000" smtClean="0"/>
          </a:p>
          <a:p>
            <a:pPr algn="ctr" eaLnBrk="1" hangingPunct="1">
              <a:buFontTx/>
              <a:buNone/>
            </a:pPr>
            <a:r>
              <a:rPr lang="en-US" sz="2600" smtClean="0"/>
              <a:t>Amount of Sales </a:t>
            </a:r>
            <a:r>
              <a:rPr lang="en-US" sz="2600" smtClean="0">
                <a:cs typeface="Arial" charset="0"/>
              </a:rPr>
              <a:t>÷ </a:t>
            </a:r>
            <a:r>
              <a:rPr lang="en-US" sz="2600" smtClean="0"/>
              <a:t>Total Market Size = Market Share</a:t>
            </a:r>
          </a:p>
          <a:p>
            <a:pPr algn="ctr" eaLnBrk="1" hangingPunct="1">
              <a:buFontTx/>
              <a:buNone/>
            </a:pPr>
            <a:r>
              <a:rPr lang="en-US" sz="2600" smtClean="0"/>
              <a:t>$192,500   </a:t>
            </a:r>
            <a:r>
              <a:rPr lang="en-US" sz="2600" smtClean="0">
                <a:cs typeface="Arial" charset="0"/>
              </a:rPr>
              <a:t>÷   $1,750,000   =   11% </a:t>
            </a:r>
            <a:r>
              <a:rPr lang="en-US" sz="2600" smtClean="0"/>
              <a:t> </a:t>
            </a:r>
          </a:p>
          <a:p>
            <a:pPr eaLnBrk="1" hangingPunct="1"/>
            <a:endParaRPr lang="en-US" sz="26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3C91A2-1837-4FC0-BF96-614FD4B82A04}" type="slidenum">
              <a:rPr lang="en-US"/>
              <a:pPr/>
              <a:t>33</a:t>
            </a:fld>
            <a:endParaRPr lang="en-US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 Share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Your market share will depend on the level of competition in your market.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z="2800" smtClean="0"/>
              <a:t>If you create a market for an entirely new product, your market share will be 100%</a:t>
            </a:r>
          </a:p>
          <a:p>
            <a:pPr eaLnBrk="1" hangingPunct="1"/>
            <a:endParaRPr lang="en-US" sz="1200" smtClean="0"/>
          </a:p>
          <a:p>
            <a:pPr eaLnBrk="1" hangingPunct="1">
              <a:spcBef>
                <a:spcPct val="0"/>
              </a:spcBef>
            </a:pPr>
            <a:r>
              <a:rPr lang="en-US" sz="2800" smtClean="0"/>
              <a:t>Multiple ways to increase market share including:</a:t>
            </a:r>
          </a:p>
          <a:p>
            <a:pPr lvl="1" eaLnBrk="1" hangingPunct="1"/>
            <a:r>
              <a:rPr lang="en-US" sz="2400" smtClean="0"/>
              <a:t>lowering prices </a:t>
            </a:r>
          </a:p>
          <a:p>
            <a:pPr lvl="1" eaLnBrk="1" hangingPunct="1"/>
            <a:r>
              <a:rPr lang="en-US" sz="2400" smtClean="0"/>
              <a:t>advertising and promotion – attract more customers</a:t>
            </a:r>
          </a:p>
          <a:p>
            <a:pPr lvl="1" eaLnBrk="1" hangingPunct="1"/>
            <a:r>
              <a:rPr lang="en-US" sz="2400" smtClean="0"/>
              <a:t>networking with potential customers </a:t>
            </a:r>
          </a:p>
          <a:p>
            <a:pPr lvl="1" eaLnBrk="1" hangingPunct="1"/>
            <a:r>
              <a:rPr lang="en-US" sz="2400" smtClean="0"/>
              <a:t>networking: establish informal ties w/ people who can help the business grow – attend trade shows meetings</a:t>
            </a:r>
            <a:endParaRPr lang="en-US" sz="20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15A4E1-1FBF-42D6-A50D-C00946EC7D5D}" type="slidenum">
              <a:rPr lang="en-US"/>
              <a:pPr/>
              <a:t>34</a:t>
            </a:fld>
            <a:endParaRPr lang="en-US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056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Why is it important to determine pricing objectives before pricing goods and services?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You must decide if you want to: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maximize sales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increase profits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discourage competition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attract customers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establish an image</a:t>
            </a:r>
            <a:br>
              <a:rPr lang="en-US" sz="2400" smtClean="0"/>
            </a:b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Your price must help you meet the determined objectives.</a:t>
            </a:r>
          </a:p>
        </p:txBody>
      </p:sp>
      <p:pic>
        <p:nvPicPr>
          <p:cNvPr id="41989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9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9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9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9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9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9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9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667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18F6FC-E3C8-47B0-971B-698D6CF900AE}" type="slidenum">
              <a:rPr lang="en-US"/>
              <a:pPr/>
              <a:t>35</a:t>
            </a:fld>
            <a:endParaRPr lang="en-US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Determine a Price for a Product 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Once pricing objectives have been determined </a:t>
            </a:r>
            <a:r>
              <a:rPr lang="en-US" smtClean="0">
                <a:sym typeface="Wingdings" pitchFamily="2" charset="2"/>
              </a:rPr>
              <a:t> Determine your Price</a:t>
            </a:r>
            <a:br>
              <a:rPr lang="en-US" smtClean="0">
                <a:sym typeface="Wingdings" pitchFamily="2" charset="2"/>
              </a:rPr>
            </a:br>
            <a:r>
              <a:rPr lang="en-US" sz="2000" smtClean="0"/>
              <a:t> </a:t>
            </a:r>
          </a:p>
          <a:p>
            <a:pPr lvl="1" eaLnBrk="1" hangingPunct="1"/>
            <a:r>
              <a:rPr lang="en-US" smtClean="0"/>
              <a:t>There is usually more than one price that can be charged for a product.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Pricing may be based on:</a:t>
            </a:r>
          </a:p>
          <a:p>
            <a:pPr lvl="2" eaLnBrk="1" hangingPunct="1"/>
            <a:r>
              <a:rPr lang="en-US" smtClean="0"/>
              <a:t>Demand</a:t>
            </a:r>
          </a:p>
          <a:p>
            <a:pPr lvl="2" eaLnBrk="1" hangingPunct="1"/>
            <a:r>
              <a:rPr lang="en-US" smtClean="0"/>
              <a:t>Cost</a:t>
            </a:r>
          </a:p>
          <a:p>
            <a:pPr lvl="2" eaLnBrk="1" hangingPunct="1"/>
            <a:r>
              <a:rPr lang="en-US" smtClean="0"/>
              <a:t>Amount of Competition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5216C1-4D39-478F-B10B-78E9F874D758}" type="slidenum">
              <a:rPr lang="en-US"/>
              <a:pPr/>
              <a:t>36</a:t>
            </a:fld>
            <a:endParaRPr lang="en-US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Demand-Based Pricing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i="1" u="sng" smtClean="0"/>
              <a:t>Demand-Based Pricing:</a:t>
            </a:r>
            <a:r>
              <a:rPr lang="en-US" b="1" smtClean="0"/>
              <a:t> </a:t>
            </a:r>
            <a:r>
              <a:rPr lang="en-US" smtClean="0"/>
              <a:t>pricing that is determined by how much customers are willing to pay for a product or service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Survey customers to determine what they would be willing to pay for a product.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highest price identified is the maximum price that can be charged.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04C953-12C2-49D8-9CBB-918FCD31DC04}" type="slidenum">
              <a:rPr lang="en-US"/>
              <a:pPr/>
              <a:t>37</a:t>
            </a:fld>
            <a:endParaRPr lang="en-US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Cost-Based Pricing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7848600" cy="4221163"/>
          </a:xfrm>
        </p:spPr>
        <p:txBody>
          <a:bodyPr/>
          <a:lstStyle/>
          <a:p>
            <a:pPr eaLnBrk="1" hangingPunct="1"/>
            <a:r>
              <a:rPr lang="en-US" b="1" i="1" u="sng" smtClean="0"/>
              <a:t>Cost-Based Pricing:</a:t>
            </a:r>
            <a:r>
              <a:rPr lang="en-US" b="1" smtClean="0"/>
              <a:t> </a:t>
            </a:r>
            <a:r>
              <a:rPr lang="en-US" smtClean="0"/>
              <a:t>determined by using the wholesale cost of an item as the basis for the price charged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Markup Prices</a:t>
            </a:r>
          </a:p>
          <a:p>
            <a:pPr lvl="1" eaLnBrk="1" hangingPunct="1"/>
            <a:r>
              <a:rPr lang="en-US" smtClean="0"/>
              <a:t>Markdown Prices</a:t>
            </a:r>
            <a:endParaRPr lang="en-US" sz="14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34E710-C354-4F48-AB64-70578B989CDD}" type="slidenum">
              <a:rPr lang="en-US"/>
              <a:pPr/>
              <a:t>38</a:t>
            </a:fld>
            <a:endParaRPr lang="en-US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Cost-Based Pricing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458200" cy="4525963"/>
          </a:xfrm>
        </p:spPr>
        <p:txBody>
          <a:bodyPr/>
          <a:lstStyle/>
          <a:p>
            <a:pPr eaLnBrk="1" hangingPunct="1"/>
            <a:r>
              <a:rPr lang="en-US" i="1" u="sng" smtClean="0"/>
              <a:t>Markup Price</a:t>
            </a:r>
            <a:r>
              <a:rPr lang="en-US" smtClean="0"/>
              <a:t>: determined by adding a % amount to the wholesale cost of an item</a:t>
            </a:r>
          </a:p>
          <a:p>
            <a:pPr lvl="1" eaLnBrk="1" hangingPunct="1">
              <a:buFontTx/>
              <a:buNone/>
            </a:pPr>
            <a:r>
              <a:rPr lang="en-US" sz="2500" smtClean="0"/>
              <a:t>	Markup Amt = Wholesale cost </a:t>
            </a:r>
            <a:r>
              <a:rPr lang="en-US" sz="2500" smtClean="0">
                <a:cs typeface="Arial" charset="0"/>
              </a:rPr>
              <a:t>×</a:t>
            </a:r>
            <a:r>
              <a:rPr lang="en-US" sz="2500" smtClean="0"/>
              <a:t> Percentage markup</a:t>
            </a:r>
          </a:p>
          <a:p>
            <a:pPr lvl="1" eaLnBrk="1" hangingPunct="1">
              <a:buFontTx/>
              <a:buNone/>
            </a:pPr>
            <a:r>
              <a:rPr lang="en-US" sz="2500" smtClean="0"/>
              <a:t>	Retail Price = Wholesale cost </a:t>
            </a:r>
            <a:r>
              <a:rPr lang="en-US" sz="2500" smtClean="0">
                <a:cs typeface="Arial" charset="0"/>
              </a:rPr>
              <a:t>+</a:t>
            </a:r>
            <a:r>
              <a:rPr lang="en-US" sz="2500" smtClean="0"/>
              <a:t> Markup amount</a:t>
            </a:r>
          </a:p>
          <a:p>
            <a:pPr eaLnBrk="1" hangingPunct="1"/>
            <a:endParaRPr lang="en-US" sz="2000" i="1" u="sng" smtClean="0"/>
          </a:p>
          <a:p>
            <a:pPr eaLnBrk="1" hangingPunct="1"/>
            <a:r>
              <a:rPr lang="en-US" i="1" u="sng" smtClean="0"/>
              <a:t>Markdown Price</a:t>
            </a:r>
            <a:r>
              <a:rPr lang="en-US" smtClean="0"/>
              <a:t>: determined by subtracting a percentage amount from the retail price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Markdown Amt = Retail price </a:t>
            </a:r>
            <a:r>
              <a:rPr lang="en-US" sz="2400" smtClean="0">
                <a:cs typeface="Arial" charset="0"/>
              </a:rPr>
              <a:t>×</a:t>
            </a:r>
            <a:r>
              <a:rPr lang="en-US" sz="2400" smtClean="0"/>
              <a:t> Percentage markdown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Markdown Price = Retail Price </a:t>
            </a:r>
            <a:r>
              <a:rPr lang="en-US" sz="2400" smtClean="0">
                <a:cs typeface="Arial" charset="0"/>
              </a:rPr>
              <a:t>-</a:t>
            </a:r>
            <a:r>
              <a:rPr lang="en-US" sz="2400" smtClean="0"/>
              <a:t> Markdown amount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358447-21A8-46C3-9F54-3895E937259D}" type="slidenum">
              <a:rPr lang="en-US"/>
              <a:pPr/>
              <a:t>39</a:t>
            </a:fld>
            <a:endParaRPr lang="en-US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Competition-Based Pricing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i="1" u="sng" smtClean="0"/>
              <a:t>Competition-Based Pricing</a:t>
            </a:r>
            <a:r>
              <a:rPr lang="en-US" b="1" smtClean="0"/>
              <a:t>: </a:t>
            </a:r>
            <a:r>
              <a:rPr lang="en-US" smtClean="0"/>
              <a:t>pricing that is determined by considering what competitors charge for the same product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What does your competitor charge?</a:t>
            </a:r>
          </a:p>
          <a:p>
            <a:pPr lvl="1" eaLnBrk="1" hangingPunct="1"/>
            <a:r>
              <a:rPr lang="en-US" smtClean="0"/>
              <a:t>Charge the same price?</a:t>
            </a:r>
          </a:p>
          <a:p>
            <a:pPr lvl="1" eaLnBrk="1" hangingPunct="1"/>
            <a:r>
              <a:rPr lang="en-US" smtClean="0"/>
              <a:t>Charge slightly more?</a:t>
            </a:r>
          </a:p>
          <a:p>
            <a:pPr lvl="1" eaLnBrk="1" hangingPunct="1"/>
            <a:r>
              <a:rPr lang="en-US" smtClean="0"/>
              <a:t>Charge slightly less?</a:t>
            </a:r>
          </a:p>
          <a:p>
            <a:pPr eaLnBrk="1" hangingPunct="1"/>
            <a:endParaRPr lang="en-US" sz="29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7C1016-658F-46B9-9258-0A794E9CEB82}" type="slidenum">
              <a:rPr lang="en-US"/>
              <a:pPr/>
              <a:t>4</a:t>
            </a:fld>
            <a:endParaRPr lang="en-US"/>
          </a:p>
        </p:txBody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i="1" u="sng" smtClean="0"/>
              <a:t>Marketing Concept:</a:t>
            </a:r>
            <a:br>
              <a:rPr lang="en-US" sz="4000" b="1" i="1" u="sng" smtClean="0"/>
            </a:br>
            <a:endParaRPr lang="en-US" sz="2000" i="1" u="sng" smtClean="0"/>
          </a:p>
          <a:p>
            <a:pPr lvl="1" eaLnBrk="1" hangingPunct="1">
              <a:defRPr/>
            </a:pPr>
            <a:r>
              <a:rPr lang="en-US" sz="3600" smtClean="0"/>
              <a:t>Uses the </a:t>
            </a:r>
            <a:r>
              <a:rPr lang="en-US" sz="36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needs of customers</a:t>
            </a:r>
            <a:r>
              <a:rPr lang="en-US" sz="3600" smtClean="0"/>
              <a:t> as </a:t>
            </a:r>
            <a:br>
              <a:rPr lang="en-US" sz="3600" smtClean="0"/>
            </a:br>
            <a:r>
              <a:rPr lang="en-US" sz="3600" smtClean="0"/>
              <a:t>the </a:t>
            </a:r>
            <a:r>
              <a:rPr lang="en-US" sz="36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primary focus</a:t>
            </a:r>
            <a:r>
              <a:rPr lang="en-US" sz="3600" smtClean="0"/>
              <a:t> of a product or service during the stages of:</a:t>
            </a:r>
          </a:p>
          <a:p>
            <a:pPr lvl="2" eaLnBrk="1" hangingPunct="1">
              <a:defRPr/>
            </a:pPr>
            <a:r>
              <a:rPr lang="en-US" sz="3200" smtClean="0"/>
              <a:t>Planning  </a:t>
            </a:r>
            <a:endParaRPr lang="en-US" i="1" smtClean="0"/>
          </a:p>
          <a:p>
            <a:pPr lvl="2" eaLnBrk="1" hangingPunct="1">
              <a:defRPr/>
            </a:pPr>
            <a:r>
              <a:rPr lang="en-US" sz="3200" smtClean="0"/>
              <a:t>Production  </a:t>
            </a:r>
            <a:endParaRPr lang="en-US" i="1" smtClean="0"/>
          </a:p>
          <a:p>
            <a:pPr lvl="2" eaLnBrk="1" hangingPunct="1">
              <a:defRPr/>
            </a:pPr>
            <a:r>
              <a:rPr lang="en-US" sz="3200" smtClean="0"/>
              <a:t>Distribution  </a:t>
            </a:r>
            <a:endParaRPr lang="en-US" i="1" smtClean="0"/>
          </a:p>
          <a:p>
            <a:pPr lvl="2" eaLnBrk="1" hangingPunct="1">
              <a:defRPr/>
            </a:pPr>
            <a:r>
              <a:rPr lang="en-US" sz="3200" smtClean="0"/>
              <a:t>Promotion </a:t>
            </a:r>
            <a:endParaRPr lang="en-US" i="1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93F5D2-4F4E-4E54-B611-F1281E2C7A69}" type="slidenum">
              <a:rPr lang="en-US"/>
              <a:pPr/>
              <a:t>40</a:t>
            </a:fld>
            <a:endParaRPr lang="en-US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056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068763"/>
          </a:xfrm>
        </p:spPr>
        <p:txBody>
          <a:bodyPr/>
          <a:lstStyle/>
          <a:p>
            <a:pPr eaLnBrk="1" hangingPunct="1"/>
            <a:r>
              <a:rPr lang="en-US" smtClean="0"/>
              <a:t>List three methods for determining the price to charge for a product.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Three methods:</a:t>
            </a:r>
          </a:p>
          <a:p>
            <a:pPr lvl="2" eaLnBrk="1" hangingPunct="1"/>
            <a:r>
              <a:rPr lang="en-US" smtClean="0"/>
              <a:t>Demand-Based Pricing</a:t>
            </a:r>
          </a:p>
          <a:p>
            <a:pPr lvl="2" eaLnBrk="1" hangingPunct="1"/>
            <a:r>
              <a:rPr lang="en-US" smtClean="0"/>
              <a:t>Cost-Based Pricing</a:t>
            </a:r>
          </a:p>
          <a:p>
            <a:pPr lvl="2" eaLnBrk="1" hangingPunct="1"/>
            <a:r>
              <a:rPr lang="en-US" smtClean="0"/>
              <a:t>Competition-Based Pricing</a:t>
            </a:r>
          </a:p>
        </p:txBody>
      </p:sp>
      <p:pic>
        <p:nvPicPr>
          <p:cNvPr id="48133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9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9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7699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481CC7-C03A-4EC7-ABE6-BDFC02529CC8}" type="slidenum">
              <a:rPr lang="en-US"/>
              <a:pPr/>
              <a:t>41</a:t>
            </a:fld>
            <a:endParaRPr 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Price a Service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To set a price for a service, you must </a:t>
            </a:r>
            <a:br>
              <a:rPr lang="en-US" smtClean="0"/>
            </a:br>
            <a:r>
              <a:rPr lang="en-US" smtClean="0"/>
              <a:t>consider the following: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cost of items used in providing the service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amount of time required to produce the service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7F0302-46F9-488D-9527-B4B481AC013A}" type="slidenum">
              <a:rPr lang="en-US"/>
              <a:pPr/>
              <a:t>42</a:t>
            </a:fld>
            <a:endParaRPr lang="en-US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Time-Based Pricing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amount of time it takes to complete a service will be the basis for determining the price of the service.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Providers must decide whether the cost of materials will be:</a:t>
            </a:r>
          </a:p>
          <a:p>
            <a:pPr lvl="1" eaLnBrk="1" hangingPunct="1"/>
            <a:r>
              <a:rPr lang="en-US" smtClean="0"/>
              <a:t>included in the price</a:t>
            </a:r>
          </a:p>
          <a:p>
            <a:pPr lvl="1" eaLnBrk="1" hangingPunct="1"/>
            <a:r>
              <a:rPr lang="en-US" smtClean="0"/>
              <a:t>listed as a separate charge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4B92D3-E5A7-425E-99FE-E9C3C3149A07}" type="slidenum">
              <a:rPr lang="en-US"/>
              <a:pPr/>
              <a:t>43</a:t>
            </a:fld>
            <a:endParaRPr lang="en-US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eaLnBrk="1" hangingPunct="1"/>
            <a:r>
              <a:rPr lang="en-US" sz="3600" smtClean="0"/>
              <a:t>Time-Based Pricing</a:t>
            </a:r>
            <a:br>
              <a:rPr lang="en-US" sz="3600" smtClean="0"/>
            </a:br>
            <a:r>
              <a:rPr lang="en-US" sz="3600" smtClean="0"/>
              <a:t> Examples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/>
            <a:r>
              <a:rPr lang="en-US" u="sng" smtClean="0"/>
              <a:t>Plumber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smtClean="0"/>
              <a:t>charges $100/hr</a:t>
            </a:r>
          </a:p>
          <a:p>
            <a:pPr lvl="1" eaLnBrk="1" hangingPunct="1"/>
            <a:r>
              <a:rPr lang="en-US" smtClean="0"/>
              <a:t>completes a job in an 1 ½ hours</a:t>
            </a:r>
          </a:p>
          <a:p>
            <a:pPr lvl="1" eaLnBrk="1" hangingPunct="1"/>
            <a:r>
              <a:rPr lang="en-US" smtClean="0"/>
              <a:t>$100 x 1.5 = $150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u="sng" smtClean="0"/>
              <a:t>Hair dresser</a:t>
            </a:r>
            <a:endParaRPr lang="en-US" smtClean="0"/>
          </a:p>
          <a:p>
            <a:pPr lvl="1" eaLnBrk="1" hangingPunct="1"/>
            <a:r>
              <a:rPr lang="en-US" smtClean="0"/>
              <a:t>Cost of a hair highlight included the hair stylist’s time and the price of materials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34734E-293F-4DB0-A1C5-5B7A4E09911B}" type="slidenum">
              <a:rPr lang="en-US"/>
              <a:pPr/>
              <a:t>44</a:t>
            </a:fld>
            <a:endParaRPr lang="en-US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Bundling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Bundled Pricing</a:t>
            </a:r>
          </a:p>
          <a:p>
            <a:pPr lvl="1" eaLnBrk="1" hangingPunct="1"/>
            <a:r>
              <a:rPr lang="en-US" smtClean="0"/>
              <a:t>when all services are combined under one charge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3F7431-499E-4981-98D7-4B074029B1CB}" type="slidenum">
              <a:rPr lang="en-US"/>
              <a:pPr/>
              <a:t>45</a:t>
            </a:fld>
            <a:endParaRPr lang="en-US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876800"/>
          </a:xfrm>
        </p:spPr>
        <p:txBody>
          <a:bodyPr/>
          <a:lstStyle/>
          <a:p>
            <a:pPr eaLnBrk="1" hangingPunct="1"/>
            <a:r>
              <a:rPr lang="en-US" smtClean="0"/>
              <a:t>Which pricing method would be the best for a housepainter to use to price services?</a:t>
            </a:r>
          </a:p>
          <a:p>
            <a:pPr eaLnBrk="1" hangingPunct="1"/>
            <a:r>
              <a:rPr lang="en-US" smtClean="0"/>
              <a:t>And Why?</a:t>
            </a:r>
          </a:p>
          <a:p>
            <a:pPr eaLnBrk="1" hangingPunct="1"/>
            <a:endParaRPr lang="en-US" sz="4000" smtClean="0"/>
          </a:p>
          <a:p>
            <a:pPr eaLnBrk="1" hangingPunct="1"/>
            <a:r>
              <a:rPr lang="en-US" sz="2800" smtClean="0"/>
              <a:t>Would probably use </a:t>
            </a:r>
            <a:r>
              <a:rPr lang="en-US" sz="2800" b="1" u="sng" smtClean="0"/>
              <a:t>time-based </a:t>
            </a:r>
            <a:r>
              <a:rPr lang="en-US" sz="2800" smtClean="0"/>
              <a:t>pricing</a:t>
            </a:r>
            <a:br>
              <a:rPr lang="en-US" sz="2800" smtClean="0"/>
            </a:br>
            <a:r>
              <a:rPr lang="en-US" sz="1200" smtClean="0"/>
              <a:t> </a:t>
            </a:r>
          </a:p>
          <a:p>
            <a:pPr eaLnBrk="1" hangingPunct="1"/>
            <a:r>
              <a:rPr lang="en-US" sz="2800" smtClean="0"/>
              <a:t>But might charge separately for paint &amp; materials.</a:t>
            </a:r>
            <a:r>
              <a:rPr lang="en-US" smtClean="0"/>
              <a:t/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z="2800" smtClean="0"/>
              <a:t>Competition-based pricing may also be used.</a:t>
            </a:r>
          </a:p>
        </p:txBody>
      </p:sp>
      <p:pic>
        <p:nvPicPr>
          <p:cNvPr id="53253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9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9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74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798D8F-0321-4949-8DB8-376324F37075}" type="slidenum">
              <a:rPr lang="en-US"/>
              <a:pPr/>
              <a:t>46</a:t>
            </a:fld>
            <a:endParaRPr lang="en-US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Pricing Techniques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16764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Pricing can make or break a business.</a:t>
            </a:r>
          </a:p>
          <a:p>
            <a:pPr marL="609600" indent="-609600" eaLnBrk="1" hangingPunct="1">
              <a:buFontTx/>
              <a:buNone/>
            </a:pP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Pricing techniques may change over time.</a:t>
            </a:r>
          </a:p>
        </p:txBody>
      </p:sp>
      <p:sp>
        <p:nvSpPr>
          <p:cNvPr id="54277" name="Rectangle 4"/>
          <p:cNvSpPr>
            <a:spLocks noChangeArrowheads="1"/>
          </p:cNvSpPr>
          <p:nvPr/>
        </p:nvSpPr>
        <p:spPr bwMode="auto">
          <a:xfrm>
            <a:off x="1676400" y="3810000"/>
            <a:ext cx="624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Arial" charset="0"/>
              </a:rPr>
              <a:t>Introductory Pricing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Arial" charset="0"/>
              </a:rPr>
              <a:t>Psychological Pricing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Arial" charset="0"/>
              </a:rPr>
              <a:t>Discount Pricing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8C13E8-771D-467D-AA04-84E85DED8AF3}" type="slidenum">
              <a:rPr lang="en-US"/>
              <a:pPr/>
              <a:t>47</a:t>
            </a:fld>
            <a:endParaRPr lang="en-US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#1 ~ Introductory Pricing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800600"/>
          </a:xfrm>
        </p:spPr>
        <p:txBody>
          <a:bodyPr/>
          <a:lstStyle/>
          <a:p>
            <a:pPr eaLnBrk="1" hangingPunct="1"/>
            <a:r>
              <a:rPr lang="en-US" sz="2800" smtClean="0"/>
              <a:t>At product introduction, sale will be low, marketing costs high and earn little, if any, profit</a:t>
            </a:r>
            <a:br>
              <a:rPr lang="en-US" sz="2800" smtClean="0"/>
            </a:br>
            <a:endParaRPr lang="en-US" sz="1200" smtClean="0"/>
          </a:p>
          <a:p>
            <a:pPr eaLnBrk="1" hangingPunct="1"/>
            <a:r>
              <a:rPr lang="en-US" sz="2800" i="1" u="sng" smtClean="0"/>
              <a:t>Price Skimming</a:t>
            </a:r>
            <a:r>
              <a:rPr lang="en-US" sz="2800" smtClean="0"/>
              <a:t>: </a:t>
            </a:r>
          </a:p>
          <a:p>
            <a:pPr lvl="1" eaLnBrk="1" hangingPunct="1"/>
            <a:r>
              <a:rPr lang="en-US" sz="2400" smtClean="0"/>
              <a:t>used for products that are new and unique</a:t>
            </a:r>
          </a:p>
          <a:p>
            <a:pPr lvl="1" eaLnBrk="1" hangingPunct="1"/>
            <a:r>
              <a:rPr lang="en-US" sz="2400" smtClean="0"/>
              <a:t>high price charged to cover product development costs</a:t>
            </a:r>
          </a:p>
          <a:p>
            <a:pPr lvl="1" eaLnBrk="1" hangingPunct="1"/>
            <a:r>
              <a:rPr lang="en-US" sz="2400" smtClean="0"/>
              <a:t>Competition with similar product will lower cost</a:t>
            </a:r>
            <a:br>
              <a:rPr lang="en-US" sz="2400" smtClean="0"/>
            </a:br>
            <a:endParaRPr lang="en-US" sz="1200" smtClean="0"/>
          </a:p>
          <a:p>
            <a:pPr eaLnBrk="1" hangingPunct="1"/>
            <a:r>
              <a:rPr lang="en-US" sz="2800" i="1" u="sng" smtClean="0"/>
              <a:t>Penetration Pricing</a:t>
            </a:r>
            <a:r>
              <a:rPr lang="en-US" sz="2800" smtClean="0"/>
              <a:t>:</a:t>
            </a:r>
          </a:p>
          <a:p>
            <a:pPr lvl="1" eaLnBrk="1" hangingPunct="1"/>
            <a:r>
              <a:rPr lang="en-US" sz="2400" smtClean="0"/>
              <a:t>low intro price charged to build a strong customer base</a:t>
            </a:r>
          </a:p>
          <a:p>
            <a:pPr lvl="1" eaLnBrk="1" hangingPunct="1"/>
            <a:r>
              <a:rPr lang="en-US" sz="2400" smtClean="0"/>
              <a:t>low price also discourages competition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AF19B5-3576-414E-AF15-BADE04C7F5C4}" type="slidenum">
              <a:rPr lang="en-US"/>
              <a:pPr/>
              <a:t>48</a:t>
            </a:fld>
            <a:endParaRPr lang="en-US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Psychological Pricing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sz="2800" b="1" i="1" u="sng" smtClean="0"/>
              <a:t>Psychological Pricing</a:t>
            </a:r>
            <a:r>
              <a:rPr lang="en-US" sz="2800" b="1" smtClean="0"/>
              <a:t>: </a:t>
            </a:r>
            <a:r>
              <a:rPr lang="en-US" sz="2800" smtClean="0"/>
              <a:t>certain prices have an</a:t>
            </a:r>
          </a:p>
          <a:p>
            <a:pPr marL="533400" indent="-533400" eaLnBrk="1" hangingPunct="1">
              <a:buFontTx/>
              <a:buNone/>
            </a:pPr>
            <a:r>
              <a:rPr lang="en-US" sz="2800" smtClean="0"/>
              <a:t>impact on how customers perceive a product</a:t>
            </a:r>
          </a:p>
          <a:p>
            <a:pPr marL="1714500" lvl="3" indent="-342900" eaLnBrk="1" hangingPunct="1"/>
            <a:r>
              <a:rPr lang="en-US" sz="2800" smtClean="0"/>
              <a:t>used most commonly in retail</a:t>
            </a:r>
            <a:br>
              <a:rPr lang="en-US" sz="2800" smtClean="0"/>
            </a:br>
            <a:endParaRPr lang="en-US" sz="2400" smtClean="0"/>
          </a:p>
          <a:p>
            <a:pPr marL="533400" indent="-533400" eaLnBrk="1" hangingPunct="1">
              <a:buFontTx/>
              <a:buNone/>
            </a:pPr>
            <a:r>
              <a:rPr lang="en-US" sz="2800" smtClean="0"/>
              <a:t>Techniques used include the following: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b="1" i="1" u="sng" smtClean="0"/>
              <a:t>Prestige Pricing</a:t>
            </a:r>
          </a:p>
          <a:p>
            <a:pPr marL="1295400" lvl="2" indent="-381000" eaLnBrk="1" hangingPunct="1"/>
            <a:r>
              <a:rPr lang="en-US" sz="2000" smtClean="0"/>
              <a:t>a high price to create a feeling of superiority (status)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b="1" i="1" u="sng" smtClean="0"/>
              <a:t>Odd/Even Pricing</a:t>
            </a:r>
          </a:p>
          <a:p>
            <a:pPr marL="1295400" lvl="2" indent="-381000" eaLnBrk="1" hangingPunct="1"/>
            <a:r>
              <a:rPr lang="en-US" sz="2000" smtClean="0"/>
              <a:t>prices ending in odd numbers are perceived to be bargains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B61351-699F-4C08-BB66-9CA8E20A8BC6}" type="slidenum">
              <a:rPr lang="en-US"/>
              <a:pPr/>
              <a:t>49</a:t>
            </a:fld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Techniques Continued…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pPr marL="990600" lvl="1" indent="-533400" eaLnBrk="1" hangingPunct="1">
              <a:buFontTx/>
              <a:buNone/>
            </a:pPr>
            <a:r>
              <a:rPr lang="en-US" b="1" i="1" smtClean="0"/>
              <a:t>3.  </a:t>
            </a:r>
            <a:r>
              <a:rPr lang="en-US" b="1" i="1" u="sng" smtClean="0"/>
              <a:t>Price Lining</a:t>
            </a:r>
          </a:p>
          <a:p>
            <a:pPr marL="1371600" lvl="2" indent="-457200" eaLnBrk="1" hangingPunct="1"/>
            <a:r>
              <a:rPr lang="en-US" smtClean="0"/>
              <a:t>Offering different prices for a specific category of products based on specific features and qualities</a:t>
            </a:r>
          </a:p>
          <a:p>
            <a:pPr marL="990600" lvl="1" indent="-533400" eaLnBrk="1" hangingPunct="1">
              <a:buFontTx/>
              <a:buNone/>
            </a:pPr>
            <a:r>
              <a:rPr lang="en-US" b="1" i="1" smtClean="0"/>
              <a:t>4.</a:t>
            </a:r>
            <a:r>
              <a:rPr lang="en-US" smtClean="0"/>
              <a:t>  </a:t>
            </a:r>
            <a:r>
              <a:rPr lang="en-US" b="1" i="1" u="sng" smtClean="0"/>
              <a:t>Promotional Pricing</a:t>
            </a:r>
          </a:p>
          <a:p>
            <a:pPr marL="1371600" lvl="2" indent="-457200" eaLnBrk="1" hangingPunct="1"/>
            <a:r>
              <a:rPr lang="en-US" smtClean="0"/>
              <a:t>temporarily offering lower prices to increase sales (limited-time sales)</a:t>
            </a:r>
          </a:p>
          <a:p>
            <a:pPr marL="990600" lvl="1" indent="-533400" eaLnBrk="1" hangingPunct="1">
              <a:buFontTx/>
              <a:buNone/>
            </a:pPr>
            <a:r>
              <a:rPr lang="en-US" b="1" i="1" smtClean="0"/>
              <a:t>5.</a:t>
            </a:r>
            <a:r>
              <a:rPr lang="en-US" smtClean="0"/>
              <a:t>  </a:t>
            </a:r>
            <a:r>
              <a:rPr lang="en-US" b="1" i="1" u="sng" smtClean="0"/>
              <a:t>Multiple-Unit Pricing</a:t>
            </a:r>
          </a:p>
          <a:p>
            <a:pPr marL="1371600" lvl="2" indent="-457200" eaLnBrk="1" hangingPunct="1"/>
            <a:r>
              <a:rPr lang="en-US" smtClean="0"/>
              <a:t>pricing items in multiples (10 for $10)</a:t>
            </a:r>
          </a:p>
          <a:p>
            <a:pPr marL="1371600" lvl="2" indent="-457200" eaLnBrk="1" hangingPunct="1"/>
            <a:r>
              <a:rPr lang="en-US" smtClean="0"/>
              <a:t>consumers buy more if they perceive a bargain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B27601-FC39-4362-9FFD-9A68A775200C}" type="slidenum">
              <a:rPr lang="en-US"/>
              <a:pPr/>
              <a:t>5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Concept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A successful marketing concept will:</a:t>
            </a:r>
            <a:br>
              <a:rPr lang="en-US" u="sng" smtClean="0"/>
            </a:br>
            <a:endParaRPr lang="en-US" sz="1800" u="sng" smtClean="0"/>
          </a:p>
          <a:p>
            <a:pPr lvl="1" eaLnBrk="1" hangingPunct="1"/>
            <a:r>
              <a:rPr lang="en-US" smtClean="0"/>
              <a:t>Identify what will satisfy the customers’ </a:t>
            </a:r>
            <a:br>
              <a:rPr lang="en-US" smtClean="0"/>
            </a:br>
            <a:r>
              <a:rPr lang="en-US" smtClean="0"/>
              <a:t>needs and wants</a:t>
            </a:r>
          </a:p>
          <a:p>
            <a:pPr lvl="1" eaLnBrk="1" hangingPunct="1"/>
            <a:r>
              <a:rPr lang="en-US" smtClean="0"/>
              <a:t>Develop and market products or services that customers consider better than other choices</a:t>
            </a:r>
          </a:p>
          <a:p>
            <a:pPr lvl="1" eaLnBrk="1" hangingPunct="1"/>
            <a:r>
              <a:rPr lang="en-US" smtClean="0"/>
              <a:t>Operate profitably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0C016E-71F3-4B7C-B20E-A83FCB971CBA}" type="slidenum">
              <a:rPr lang="en-US"/>
              <a:pPr/>
              <a:t>50</a:t>
            </a:fld>
            <a:endParaRPr lang="en-US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Discount Pricing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5029200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i="1" u="sng" smtClean="0"/>
              <a:t>Discount Pricing</a:t>
            </a:r>
            <a:r>
              <a:rPr lang="en-US" sz="2800" b="1" smtClean="0"/>
              <a:t>: </a:t>
            </a:r>
            <a:r>
              <a:rPr lang="en-US" sz="2800" smtClean="0"/>
              <a:t>offers customers a reduced price</a:t>
            </a:r>
          </a:p>
          <a:p>
            <a:pPr marL="1676400" lvl="3" indent="-304800" eaLnBrk="1" hangingPunct="1">
              <a:lnSpc>
                <a:spcPct val="80000"/>
              </a:lnSpc>
            </a:pPr>
            <a:r>
              <a:rPr lang="en-US" sz="2400" smtClean="0"/>
              <a:t>encourages purchases</a:t>
            </a:r>
            <a:br>
              <a:rPr lang="en-US" sz="2400" smtClean="0"/>
            </a:br>
            <a:endParaRPr lang="en-US" sz="2400" smtClean="0"/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Techniques used include the following: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Cash Discounts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encourages early payment of invoices 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2/10, net 30 ~ 2% discount if paid within 10 days, full due in 30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Quantity Discounts</a:t>
            </a:r>
            <a:r>
              <a:rPr lang="en-US" sz="2400" smtClean="0"/>
              <a:t> (volume discounts)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offers lower prices based on the purchase of a large quantity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Trade Discount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when a manufacturer offers a discount to wholesaler or buyer in the same trade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Seasonal Discounts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used to sell seasonal merchandise out of season </a:t>
            </a:r>
          </a:p>
          <a:p>
            <a:pPr marL="1257300" lvl="2" indent="-342900" eaLnBrk="1" hangingPunct="1"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B8E78A-02FE-42C5-A205-F56E2C0C16F2}" type="slidenum">
              <a:rPr lang="en-US"/>
              <a:pPr/>
              <a:t>51</a:t>
            </a:fld>
            <a:endParaRPr 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008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90800"/>
            <a:ext cx="8458200" cy="3962400"/>
          </a:xfrm>
        </p:spPr>
        <p:txBody>
          <a:bodyPr/>
          <a:lstStyle/>
          <a:p>
            <a:pPr marL="609600" indent="-609600" eaLnBrk="1" hangingPunct="1"/>
            <a:r>
              <a:rPr lang="en-US" sz="3000" smtClean="0"/>
              <a:t>Name two techniques used in psychological pricing and provide an example of each.</a:t>
            </a:r>
            <a:br>
              <a:rPr lang="en-US" sz="3000" smtClean="0"/>
            </a:br>
            <a:endParaRPr lang="en-US" sz="2000" smtClean="0"/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1.  Prestige Pricing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2.  Odd/Even Pricing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3.  Price Lining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4.  Promotional Pricing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5.  Multiple-Unit Pricing</a:t>
            </a:r>
          </a:p>
          <a:p>
            <a:pPr marL="609600" indent="-609600" eaLnBrk="1" hangingPunct="1"/>
            <a:endParaRPr lang="en-US" sz="2400" smtClean="0"/>
          </a:p>
        </p:txBody>
      </p:sp>
      <p:pic>
        <p:nvPicPr>
          <p:cNvPr id="59397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B418C0-23BD-41FE-AEBD-B352AA470801}" type="slidenum">
              <a:rPr lang="en-US"/>
              <a:pPr/>
              <a:t>52</a:t>
            </a:fld>
            <a:endParaRPr 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438400"/>
            <a:ext cx="8458200" cy="4038600"/>
          </a:xfrm>
        </p:spPr>
        <p:txBody>
          <a:bodyPr/>
          <a:lstStyle/>
          <a:p>
            <a:pPr marL="609600" indent="-609600" eaLnBrk="1" hangingPunct="1"/>
            <a:r>
              <a:rPr lang="en-US" sz="3000" smtClean="0"/>
              <a:t>Name two techniques used in discount pricing and provide an example of each.</a:t>
            </a:r>
          </a:p>
          <a:p>
            <a:pPr marL="990600" lvl="1" indent="-533400" eaLnBrk="1" hangingPunct="1">
              <a:buFontTx/>
              <a:buAutoNum type="arabicPeriod"/>
            </a:pPr>
            <a:endParaRPr lang="en-US" sz="3000" smtClean="0"/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Cash Discounts</a:t>
            </a:r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Quantity Discounts </a:t>
            </a:r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Trade Discount</a:t>
            </a:r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Seasonal Discounts</a:t>
            </a:r>
          </a:p>
        </p:txBody>
      </p:sp>
      <p:pic>
        <p:nvPicPr>
          <p:cNvPr id="60421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4BD941-1B46-4314-987D-2239909CEDED}" type="slidenum">
              <a:rPr lang="en-US"/>
              <a:pPr/>
              <a:t>6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Mix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i="1" u="sng" smtClean="0"/>
              <a:t>Marketing Mix</a:t>
            </a:r>
          </a:p>
          <a:p>
            <a:pPr lvl="1" eaLnBrk="1" hangingPunct="1"/>
            <a:r>
              <a:rPr lang="en-US" smtClean="0"/>
              <a:t>Helps meet customer needs and enables the business to earn a profit.</a:t>
            </a:r>
            <a:br>
              <a:rPr lang="en-US" smtClean="0"/>
            </a:br>
            <a:endParaRPr lang="en-US" sz="1400" smtClean="0"/>
          </a:p>
          <a:p>
            <a:pPr lvl="1" eaLnBrk="1" hangingPunct="1"/>
            <a:r>
              <a:rPr lang="en-US" smtClean="0"/>
              <a:t>reaching target market through a blend of:</a:t>
            </a:r>
            <a:br>
              <a:rPr lang="en-US" smtClean="0"/>
            </a:br>
            <a:endParaRPr lang="en-US" sz="1400" smtClean="0"/>
          </a:p>
          <a:p>
            <a:pPr lvl="2" eaLnBrk="1" hangingPunct="1"/>
            <a:r>
              <a:rPr lang="en-US" smtClean="0"/>
              <a:t>Product                      </a:t>
            </a:r>
            <a:r>
              <a:rPr lang="en-US" i="1" smtClean="0"/>
              <a:t>Chapter 5</a:t>
            </a:r>
          </a:p>
          <a:p>
            <a:pPr lvl="2" eaLnBrk="1" hangingPunct="1"/>
            <a:r>
              <a:rPr lang="en-US" smtClean="0"/>
              <a:t>Price </a:t>
            </a:r>
            <a:br>
              <a:rPr lang="en-US" smtClean="0"/>
            </a:br>
            <a:endParaRPr lang="en-US" sz="1400" smtClean="0"/>
          </a:p>
          <a:p>
            <a:pPr lvl="2" eaLnBrk="1" hangingPunct="1"/>
            <a:r>
              <a:rPr lang="en-US" smtClean="0"/>
              <a:t>Distribution                </a:t>
            </a:r>
            <a:r>
              <a:rPr lang="en-US" i="1" smtClean="0"/>
              <a:t>Chapter 6</a:t>
            </a:r>
          </a:p>
          <a:p>
            <a:pPr lvl="2" eaLnBrk="1" hangingPunct="1"/>
            <a:r>
              <a:rPr lang="en-US" smtClean="0"/>
              <a:t>Promotion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191000"/>
            <a:ext cx="252169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4D96F6-35A4-477B-9008-7D100C681E84}" type="slidenum">
              <a:rPr lang="en-US"/>
              <a:pPr/>
              <a:t>7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Marketing Strategy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b="1" smtClean="0"/>
              <a:t>Marketing Strategy</a:t>
            </a:r>
          </a:p>
          <a:p>
            <a:pPr marL="990600" lvl="1" indent="-533400" eaLnBrk="1" hangingPunct="1"/>
            <a:r>
              <a:rPr lang="en-US" smtClean="0"/>
              <a:t>a plan that identifies how business goals will be achieved by outlining:</a:t>
            </a:r>
          </a:p>
          <a:p>
            <a:pPr marL="1371600" lvl="2" indent="-457200" eaLnBrk="1" hangingPunct="1"/>
            <a:r>
              <a:rPr lang="en-US" smtClean="0"/>
              <a:t>product introduction or innovation</a:t>
            </a:r>
          </a:p>
          <a:p>
            <a:pPr marL="1371600" lvl="2" indent="-457200" eaLnBrk="1" hangingPunct="1"/>
            <a:r>
              <a:rPr lang="en-US" smtClean="0"/>
              <a:t>pricing</a:t>
            </a:r>
          </a:p>
          <a:p>
            <a:pPr marL="1371600" lvl="2" indent="-457200" eaLnBrk="1" hangingPunct="1"/>
            <a:r>
              <a:rPr lang="en-US" smtClean="0"/>
              <a:t>distribution</a:t>
            </a:r>
          </a:p>
          <a:p>
            <a:pPr marL="1371600" lvl="2" indent="-457200" eaLnBrk="1" hangingPunct="1"/>
            <a:r>
              <a:rPr lang="en-US" smtClean="0"/>
              <a:t>promotion</a:t>
            </a:r>
          </a:p>
          <a:p>
            <a:pPr marL="1371600" lvl="2" indent="-457200" eaLnBrk="1" hangingPunct="1"/>
            <a:r>
              <a:rPr lang="en-US" smtClean="0"/>
              <a:t>projected profitability</a:t>
            </a:r>
          </a:p>
          <a:p>
            <a:pPr marL="1371600" lvl="2" indent="-457200" eaLnBrk="1" hangingPunct="1"/>
            <a:r>
              <a:rPr lang="en-US" smtClean="0"/>
              <a:t>sales or market share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B87757-3C22-4180-A659-E0FA5A97E9B5}" type="slidenum">
              <a:rPr lang="en-US"/>
              <a:pPr/>
              <a:t>8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Marketing Strategy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Marketing Goals Should:</a:t>
            </a:r>
          </a:p>
          <a:p>
            <a:pPr marL="990600" lvl="1" indent="-533400" eaLnBrk="1" hangingPunct="1"/>
            <a:r>
              <a:rPr lang="en-US" smtClean="0"/>
              <a:t>consistent with overall goals for your business</a:t>
            </a:r>
          </a:p>
          <a:p>
            <a:pPr marL="990600" lvl="1" indent="-533400" eaLnBrk="1" hangingPunct="1"/>
            <a:r>
              <a:rPr lang="en-US" smtClean="0"/>
              <a:t>be achievable with your available resources</a:t>
            </a:r>
          </a:p>
          <a:p>
            <a:pPr marL="990600" lvl="1" indent="-533400" eaLnBrk="1" hangingPunct="1"/>
            <a:r>
              <a:rPr lang="en-US" smtClean="0"/>
              <a:t>reflect short, medium and long-term goals</a:t>
            </a:r>
          </a:p>
          <a:p>
            <a:pPr marL="990600" lvl="1" indent="-533400" eaLnBrk="1" hangingPunct="1"/>
            <a:r>
              <a:rPr lang="en-US" smtClean="0"/>
              <a:t>written to follow SMART guidelines (CH1)</a:t>
            </a:r>
          </a:p>
          <a:p>
            <a:pPr marL="1371600" lvl="2" indent="-457200" eaLnBrk="1" hangingPunct="1"/>
            <a:r>
              <a:rPr lang="en-US" smtClean="0"/>
              <a:t>S - Specific</a:t>
            </a:r>
          </a:p>
          <a:p>
            <a:pPr marL="1371600" lvl="2" indent="-457200" eaLnBrk="1" hangingPunct="1"/>
            <a:r>
              <a:rPr lang="en-US" smtClean="0"/>
              <a:t>M - Measurable</a:t>
            </a:r>
          </a:p>
          <a:p>
            <a:pPr marL="1371600" lvl="2" indent="-457200" eaLnBrk="1" hangingPunct="1"/>
            <a:r>
              <a:rPr lang="en-US" smtClean="0"/>
              <a:t>A - Attainable</a:t>
            </a:r>
          </a:p>
          <a:p>
            <a:pPr marL="1371600" lvl="2" indent="-457200" eaLnBrk="1" hangingPunct="1"/>
            <a:r>
              <a:rPr lang="en-US" smtClean="0"/>
              <a:t>R - Realistic</a:t>
            </a:r>
          </a:p>
          <a:p>
            <a:pPr marL="1371600" lvl="2" indent="-457200" eaLnBrk="1" hangingPunct="1"/>
            <a:r>
              <a:rPr lang="en-US" smtClean="0"/>
              <a:t>T - Timely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58269F-309E-44C4-BCD5-DCC25E17413A}" type="slidenum">
              <a:rPr lang="en-US"/>
              <a:pPr/>
              <a:t>9</a:t>
            </a:fld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Short Term Goals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001000" cy="3886200"/>
          </a:xfrm>
        </p:spPr>
        <p:txBody>
          <a:bodyPr/>
          <a:lstStyle/>
          <a:p>
            <a:pPr eaLnBrk="1" hangingPunct="1"/>
            <a:r>
              <a:rPr lang="en-US" smtClean="0"/>
              <a:t>Achievements for the next year</a:t>
            </a:r>
          </a:p>
          <a:p>
            <a:pPr eaLnBrk="1" hangingPunct="1"/>
            <a:r>
              <a:rPr lang="en-US" smtClean="0"/>
              <a:t>Can be stated in terms of:  </a:t>
            </a:r>
          </a:p>
          <a:p>
            <a:pPr lvl="1" eaLnBrk="1" hangingPunct="1"/>
            <a:r>
              <a:rPr lang="en-US" smtClean="0"/>
              <a:t>number of customers</a:t>
            </a:r>
          </a:p>
          <a:p>
            <a:pPr lvl="1" eaLnBrk="1" hangingPunct="1"/>
            <a:r>
              <a:rPr lang="en-US" smtClean="0"/>
              <a:t>level of sales</a:t>
            </a:r>
          </a:p>
          <a:p>
            <a:pPr lvl="1" eaLnBrk="1" hangingPunct="1"/>
            <a:r>
              <a:rPr lang="en-US" smtClean="0"/>
              <a:t>level of profits</a:t>
            </a:r>
            <a:br>
              <a:rPr lang="en-US" smtClean="0"/>
            </a:br>
            <a:r>
              <a:rPr lang="en-US" smtClean="0"/>
              <a:t> </a:t>
            </a:r>
          </a:p>
          <a:p>
            <a:pPr eaLnBrk="1" hangingPunct="1"/>
            <a:r>
              <a:rPr lang="en-US" sz="2800" smtClean="0"/>
              <a:t>Helps determine how to target your marketing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6530</TotalTime>
  <Words>1359</Words>
  <Application>Microsoft Office PowerPoint</Application>
  <PresentationFormat>On-screen Show (4:3)</PresentationFormat>
  <Paragraphs>411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4_Custom Design</vt:lpstr>
      <vt:lpstr>3_Custom Design</vt:lpstr>
      <vt:lpstr>2_Custom Design</vt:lpstr>
      <vt:lpstr>1_Custom Design</vt:lpstr>
      <vt:lpstr>Custom Design</vt:lpstr>
      <vt:lpstr>Entrepreneurship  Chapter 5</vt:lpstr>
      <vt:lpstr>Develop Marketing Plan</vt:lpstr>
      <vt:lpstr>What is Marketing?</vt:lpstr>
      <vt:lpstr>Slide 4</vt:lpstr>
      <vt:lpstr>Marketing Concept</vt:lpstr>
      <vt:lpstr>Marketing Mix</vt:lpstr>
      <vt:lpstr>The Marketing Strategy</vt:lpstr>
      <vt:lpstr>The Marketing Strategy</vt:lpstr>
      <vt:lpstr>Short Term Goals</vt:lpstr>
      <vt:lpstr>Medium-Term Goals</vt:lpstr>
      <vt:lpstr>Checkpoint Questions</vt:lpstr>
      <vt:lpstr>Write Your Marketing Plan</vt:lpstr>
      <vt:lpstr>Write Your Marketing Plan</vt:lpstr>
      <vt:lpstr>Investor will expect answers to the following questions:</vt:lpstr>
      <vt:lpstr>To Answer Those Questions</vt:lpstr>
      <vt:lpstr>Slide 16</vt:lpstr>
      <vt:lpstr>Checkpoint Question</vt:lpstr>
      <vt:lpstr>The Marketing Mix - Product</vt:lpstr>
      <vt:lpstr>Marketing Concept &amp;  The Product</vt:lpstr>
      <vt:lpstr>Product Mix</vt:lpstr>
      <vt:lpstr>Checkpoint Question</vt:lpstr>
      <vt:lpstr>Slide 22</vt:lpstr>
      <vt:lpstr>Selecting Product Features</vt:lpstr>
      <vt:lpstr>Branding, Packaging &amp; Labeling </vt:lpstr>
      <vt:lpstr>Position Your Products or Services</vt:lpstr>
      <vt:lpstr>Position Your Products or Services</vt:lpstr>
      <vt:lpstr>Checkpoint Question</vt:lpstr>
      <vt:lpstr>The Marketing Mix - Price</vt:lpstr>
      <vt:lpstr>Set Pricing Objectives</vt:lpstr>
      <vt:lpstr>Price Strategy</vt:lpstr>
      <vt:lpstr>Return on Investment</vt:lpstr>
      <vt:lpstr>Market Share</vt:lpstr>
      <vt:lpstr>Market Share</vt:lpstr>
      <vt:lpstr>Checkpoint Question</vt:lpstr>
      <vt:lpstr>Determine a Price for a Product </vt:lpstr>
      <vt:lpstr>Demand-Based Pricing</vt:lpstr>
      <vt:lpstr>Cost-Based Pricing</vt:lpstr>
      <vt:lpstr>Cost-Based Pricing</vt:lpstr>
      <vt:lpstr>Competition-Based Pricing</vt:lpstr>
      <vt:lpstr>Checkpoint Question</vt:lpstr>
      <vt:lpstr>Price a Service</vt:lpstr>
      <vt:lpstr>Time-Based Pricing</vt:lpstr>
      <vt:lpstr>Time-Based Pricing  Examples</vt:lpstr>
      <vt:lpstr>Bundling</vt:lpstr>
      <vt:lpstr>Checkpoint Question</vt:lpstr>
      <vt:lpstr>Pricing Techniques</vt:lpstr>
      <vt:lpstr>#1 ~ Introductory Pricing</vt:lpstr>
      <vt:lpstr>Psychological Pricing</vt:lpstr>
      <vt:lpstr>Techniques Continued…</vt:lpstr>
      <vt:lpstr>Discount Pricing</vt:lpstr>
      <vt:lpstr>Checkpoint Question</vt:lpstr>
      <vt:lpstr>Checkpoint Question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 </dc:creator>
  <cp:lastModifiedBy>jsundlin</cp:lastModifiedBy>
  <cp:revision>890</cp:revision>
  <dcterms:created xsi:type="dcterms:W3CDTF">2005-03-02T01:31:49Z</dcterms:created>
  <dcterms:modified xsi:type="dcterms:W3CDTF">2013-01-07T14:58:27Z</dcterms:modified>
</cp:coreProperties>
</file>